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7" r:id="rId2"/>
    <p:sldId id="366" r:id="rId3"/>
    <p:sldId id="384" r:id="rId4"/>
    <p:sldId id="374" r:id="rId5"/>
    <p:sldId id="387" r:id="rId6"/>
    <p:sldId id="376" r:id="rId7"/>
    <p:sldId id="375" r:id="rId8"/>
    <p:sldId id="383" r:id="rId9"/>
    <p:sldId id="382" r:id="rId10"/>
  </p:sldIdLst>
  <p:sldSz cx="12190413" cy="6859588"/>
  <p:notesSz cx="6761163" cy="9942513"/>
  <p:defaultTextStyle>
    <a:defPPr>
      <a:defRPr lang="ru-RU"/>
    </a:defPPr>
    <a:lvl1pPr algn="l" defTabSz="12176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608013" indent="-150813" algn="l" defTabSz="12176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1217613" indent="-303213" algn="l" defTabSz="12176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827213" indent="-455613" algn="l" defTabSz="12176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2436813" indent="-608013" algn="l" defTabSz="12176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F497D"/>
    <a:srgbClr val="92D050"/>
    <a:srgbClr val="E46C0A"/>
    <a:srgbClr val="C0504D"/>
    <a:srgbClr val="9BBB59"/>
    <a:srgbClr val="5177A6"/>
    <a:srgbClr val="285891"/>
    <a:srgbClr val="0DC323"/>
    <a:srgbClr val="C105C5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60" autoAdjust="0"/>
    <p:restoredTop sz="93727" autoAdjust="0"/>
  </p:normalViewPr>
  <p:slideViewPr>
    <p:cSldViewPr>
      <p:cViewPr>
        <p:scale>
          <a:sx n="100" d="100"/>
          <a:sy n="100" d="100"/>
        </p:scale>
        <p:origin x="930" y="258"/>
      </p:cViewPr>
      <p:guideLst>
        <p:guide orient="horz" pos="2161"/>
        <p:guide pos="38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190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4.xml"/><Relationship Id="rId7" Type="http://schemas.openxmlformats.org/officeDocument/2006/relationships/slide" Target="slides/slide9.xml"/><Relationship Id="rId2" Type="http://schemas.openxmlformats.org/officeDocument/2006/relationships/slide" Target="slides/slide3.xml"/><Relationship Id="rId1" Type="http://schemas.openxmlformats.org/officeDocument/2006/relationships/slide" Target="slides/slide2.xml"/><Relationship Id="rId6" Type="http://schemas.openxmlformats.org/officeDocument/2006/relationships/slide" Target="slides/slide7.xml"/><Relationship Id="rId5" Type="http://schemas.openxmlformats.org/officeDocument/2006/relationships/slide" Target="slides/slide6.xml"/><Relationship Id="rId4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9837" cy="497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29761" y="0"/>
            <a:ext cx="2929837" cy="497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fld id="{E6598ECC-2881-4A46-B3AB-115CAB2A42BF}" type="datetimeFigureOut">
              <a:rPr lang="ru-RU"/>
              <a:pPr>
                <a:defRPr/>
              </a:pPr>
              <a:t>06.05.2025</a:t>
            </a:fld>
            <a:endParaRPr lang="ru-RU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9850" y="746125"/>
            <a:ext cx="6621463" cy="3727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6117" y="4722694"/>
            <a:ext cx="5408930" cy="4474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3662"/>
            <a:ext cx="2929837" cy="497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29761" y="9443662"/>
            <a:ext cx="2929837" cy="497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4678A4A3-3DFE-45EC-9725-897BA071CF6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048777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4A3-3DFE-45EC-9725-897BA071CF61}" type="slidenum">
              <a:rPr lang="ru-RU" altLang="ru-RU" smtClean="0"/>
              <a:pPr/>
              <a:t>1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04796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4B0AAA-931C-427A-8BF2-8B789A76BC6F}" type="slidenum">
              <a:rPr lang="ru-RU" altLang="ru-RU" smtClean="0"/>
              <a:pPr>
                <a:defRPr/>
              </a:pPr>
              <a:t>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79673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215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31BC775-8814-4C6C-AD75-A6A07B63BAAB}" type="slidenum">
              <a:rPr lang="ru-RU" altLang="ru-RU" smtClean="0"/>
              <a:pPr/>
              <a:t>3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7650998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4B0AAA-931C-427A-8BF2-8B789A76BC6F}" type="slidenum">
              <a:rPr lang="ru-RU" altLang="ru-RU" smtClean="0"/>
              <a:pPr>
                <a:defRPr/>
              </a:pPr>
              <a:t>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610273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C7937CF-49E9-4266-8989-FB80CC08661A}" type="slidenum">
              <a:rPr lang="ru-RU" altLang="ru-RU" smtClean="0"/>
              <a:pPr>
                <a:spcBef>
                  <a:spcPct val="0"/>
                </a:spcBef>
              </a:pPr>
              <a:t>5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0669899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4B0AAA-931C-427A-8BF2-8B789A76BC6F}" type="slidenum">
              <a:rPr lang="ru-RU" altLang="ru-RU" smtClean="0"/>
              <a:pPr>
                <a:defRPr/>
              </a:pPr>
              <a:t>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28046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4B0AAA-931C-427A-8BF2-8B789A76BC6F}" type="slidenum">
              <a:rPr lang="ru-RU" altLang="ru-RU" smtClean="0"/>
              <a:pPr>
                <a:defRPr/>
              </a:pPr>
              <a:t>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396232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4A3-3DFE-45EC-9725-897BA071CF61}" type="slidenum">
              <a:rPr lang="ru-RU" altLang="ru-RU" smtClean="0"/>
              <a:pPr/>
              <a:t>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072122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4B0AAA-931C-427A-8BF2-8B789A76BC6F}" type="slidenum">
              <a:rPr lang="ru-RU" altLang="ru-RU" smtClean="0"/>
              <a:pPr>
                <a:defRPr/>
              </a:pPr>
              <a:t>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81967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281" y="2130919"/>
            <a:ext cx="10361851" cy="1470366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562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909E44-B545-48F9-B4A0-6C835821682D}" type="datetimeFigureOut">
              <a:rPr lang="ru-RU"/>
              <a:pPr>
                <a:defRPr/>
              </a:pPr>
              <a:t>06.05.2025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E30441-B941-426A-AE24-F5C6F02E0A8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78943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B8525C-EBAC-44B2-A4E8-F1AB8E0BB8BB}" type="datetimeFigureOut">
              <a:rPr lang="ru-RU"/>
              <a:pPr>
                <a:defRPr/>
              </a:pPr>
              <a:t>06.05.2025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6C804C-2383-43C4-9654-B4CB0CF9B95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5963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8049" y="274702"/>
            <a:ext cx="2742843" cy="585288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521" y="274702"/>
            <a:ext cx="8025355" cy="585288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9BAD05-8CA2-484D-98C4-B1F6701E00B7}" type="datetimeFigureOut">
              <a:rPr lang="ru-RU"/>
              <a:pPr>
                <a:defRPr/>
              </a:pPr>
              <a:t>06.05.2025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B6002F-0B91-45EC-BCF2-CBF3E88FDA2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34523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9C3AE3-DB60-41DD-BA94-AC93AE7EA371}" type="datetimeFigureOut">
              <a:rPr lang="ru-RU"/>
              <a:pPr>
                <a:defRPr/>
              </a:pPr>
              <a:t>06.05.2025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2780D0-2866-4193-8532-03576D24CF1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10703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959" y="4407922"/>
            <a:ext cx="10361851" cy="1362390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2959" y="2907386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A9A604-C665-4A35-A4C4-BF918C224515}" type="datetimeFigureOut">
              <a:rPr lang="ru-RU"/>
              <a:pPr>
                <a:defRPr/>
              </a:pPr>
              <a:t>06.05.2025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971049-AC99-46FB-97AA-70A80B92E71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77431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521" y="1600572"/>
            <a:ext cx="5384099" cy="4527011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6793" y="1600572"/>
            <a:ext cx="5384099" cy="4527011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C44E8-7008-40C1-8F5C-52CE89109376}" type="datetimeFigureOut">
              <a:rPr lang="ru-RU"/>
              <a:pPr>
                <a:defRPr/>
              </a:pPr>
              <a:t>06.05.2025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B4656E-98B4-480A-83EA-62D1744B637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11799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21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521" y="2175378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2562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2562" y="2175378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76F48C-7E66-4E02-873F-B310E84F45B4}" type="datetimeFigureOut">
              <a:rPr lang="ru-RU"/>
              <a:pPr>
                <a:defRPr/>
              </a:pPr>
              <a:t>06.05.2025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1E72A6-003D-4DCB-BC02-CD2F37D4104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56512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945906-3FBC-4A55-ABA8-FEE9F9BD97EC}" type="datetimeFigureOut">
              <a:rPr lang="ru-RU"/>
              <a:pPr>
                <a:defRPr/>
              </a:pPr>
              <a:t>06.05.2025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3BCD0B-E5A5-483B-9529-E2E4C513018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65143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453E3A-3F4E-4D4C-9E29-5FEFDE5B10DE}" type="datetimeFigureOut">
              <a:rPr lang="ru-RU"/>
              <a:pPr>
                <a:defRPr/>
              </a:pPr>
              <a:t>06.05.2025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63A494-F3D7-4E12-ACEE-AAA1F10A536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98427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3" y="273112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113" y="273114"/>
            <a:ext cx="6814779" cy="5854469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23" y="1435434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A65F3-34A9-4335-953B-DFFA79477DD1}" type="datetimeFigureOut">
              <a:rPr lang="ru-RU"/>
              <a:pPr>
                <a:defRPr/>
              </a:pPr>
              <a:t>06.05.2025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4118C2-E649-4D4D-B0F1-19FFE9EF3A7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61118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406" y="4801712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406" y="612916"/>
            <a:ext cx="7314248" cy="4115753"/>
          </a:xfrm>
        </p:spPr>
        <p:txBody>
          <a:bodyPr rtlCol="0">
            <a:normAutofit/>
          </a:bodyPr>
          <a:lstStyle>
            <a:lvl1pPr marL="0" indent="0">
              <a:buNone/>
              <a:defRPr sz="4300"/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406" y="5368581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3A5103-7089-49FA-A876-7BF4F0625EB9}" type="datetimeFigureOut">
              <a:rPr lang="ru-RU"/>
              <a:pPr>
                <a:defRPr/>
              </a:pPr>
              <a:t>06.05.2025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787E13-42BC-415C-97F0-000177DE03E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32243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12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3075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1213" cy="452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7938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 defTabSz="1219170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67D5E0F-C4FE-49AD-8ED1-11FF844D07FD}" type="datetimeFigureOut">
              <a:rPr lang="ru-RU"/>
              <a:pPr>
                <a:defRPr/>
              </a:pPr>
              <a:t>06.05.2025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7938"/>
            <a:ext cx="3859213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 defTabSz="1219170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6013" y="6357938"/>
            <a:ext cx="2844800" cy="365125"/>
          </a:xfrm>
          <a:prstGeom prst="rect">
            <a:avLst/>
          </a:prstGeom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68B75F31-F244-42D6-8A2E-5227CC9DE8E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7613" rtl="0" eaLnBrk="1" fontAlgn="base" hangingPunct="1"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217613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2pPr>
      <a:lvl3pPr algn="ctr" defTabSz="1217613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3pPr>
      <a:lvl4pPr algn="ctr" defTabSz="1217613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4pPr>
      <a:lvl5pPr algn="ctr" defTabSz="1217613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5pPr>
      <a:lvl6pPr marL="457200" algn="ctr" defTabSz="1217613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6pPr>
      <a:lvl7pPr marL="914400" algn="ctr" defTabSz="1217613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7pPr>
      <a:lvl8pPr marL="1371600" algn="ctr" defTabSz="1217613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8pPr>
      <a:lvl9pPr marL="1828800" algn="ctr" defTabSz="1217613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9pPr>
    </p:titleStyle>
    <p:bodyStyle>
      <a:lvl1pPr marL="455613" indent="-455613" algn="l" defTabSz="1217613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13" indent="-379413" algn="l" defTabSz="1217613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413" indent="-303213" algn="l" defTabSz="1217613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013" indent="-303213" algn="l" defTabSz="1217613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613" indent="-303213" algn="l" defTabSz="1217613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oleObject" Target="../embeddings/oleObject1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17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4.jpeg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3.jpeg"/><Relationship Id="rId10" Type="http://schemas.openxmlformats.org/officeDocument/2006/relationships/image" Target="../media/image9.jpeg"/><Relationship Id="rId19" Type="http://schemas.openxmlformats.org/officeDocument/2006/relationships/image" Target="../media/image2.emf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7.png"/><Relationship Id="rId11" Type="http://schemas.openxmlformats.org/officeDocument/2006/relationships/image" Target="../media/image1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openxmlformats.org/officeDocument/2006/relationships/image" Target="../media/image32.png"/><Relationship Id="rId5" Type="http://schemas.openxmlformats.org/officeDocument/2006/relationships/image" Target="../media/image27.jpeg"/><Relationship Id="rId10" Type="http://schemas.openxmlformats.org/officeDocument/2006/relationships/image" Target="../media/image31.png"/><Relationship Id="rId4" Type="http://schemas.openxmlformats.org/officeDocument/2006/relationships/image" Target="../media/image26.jpeg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10" Type="http://schemas.openxmlformats.org/officeDocument/2006/relationships/image" Target="../media/image1.pn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emf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9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-1" y="2913707"/>
            <a:ext cx="12190413" cy="938361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 smtClean="0">
                <a:solidFill>
                  <a:srgbClr val="002060"/>
                </a:solidFill>
              </a:rPr>
              <a:t>Профилактика детского дорожно-транспортного</a:t>
            </a:r>
          </a:p>
          <a:p>
            <a:pPr algn="ctr" defTabSz="121917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 smtClean="0">
                <a:solidFill>
                  <a:srgbClr val="002060"/>
                </a:solidFill>
              </a:rPr>
              <a:t> травматизма в образовательных организациях </a:t>
            </a:r>
          </a:p>
          <a:p>
            <a:pPr algn="ctr" defTabSz="121917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>
                <a:solidFill>
                  <a:srgbClr val="002060"/>
                </a:solidFill>
              </a:rPr>
              <a:t>В</a:t>
            </a:r>
            <a:r>
              <a:rPr lang="ru-RU" sz="2800" b="1" i="1" dirty="0" smtClean="0">
                <a:solidFill>
                  <a:srgbClr val="002060"/>
                </a:solidFill>
              </a:rPr>
              <a:t>олгоградской области</a:t>
            </a:r>
            <a:endParaRPr lang="ru-RU" sz="2800" dirty="0"/>
          </a:p>
        </p:txBody>
      </p:sp>
      <p:sp>
        <p:nvSpPr>
          <p:cNvPr id="4099" name="Заголовок 1"/>
          <p:cNvSpPr txBox="1">
            <a:spLocks/>
          </p:cNvSpPr>
          <p:nvPr/>
        </p:nvSpPr>
        <p:spPr bwMode="auto">
          <a:xfrm>
            <a:off x="1846734" y="1272637"/>
            <a:ext cx="9142412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dirty="0">
                <a:solidFill>
                  <a:srgbClr val="002060"/>
                </a:solidFill>
              </a:rPr>
              <a:t>КОМИТЕТ </a:t>
            </a:r>
            <a:r>
              <a:rPr lang="ru-RU" altLang="ru-RU" sz="2000" dirty="0" smtClean="0">
                <a:solidFill>
                  <a:srgbClr val="002060"/>
                </a:solidFill>
              </a:rPr>
              <a:t>ОБРАЗОВАНИЯ</a:t>
            </a:r>
            <a:r>
              <a:rPr lang="en-US" altLang="ru-RU" sz="2000" dirty="0" smtClean="0">
                <a:solidFill>
                  <a:srgbClr val="002060"/>
                </a:solidFill>
              </a:rPr>
              <a:t> </a:t>
            </a:r>
            <a:r>
              <a:rPr lang="ru-RU" altLang="ru-RU" sz="2000" dirty="0" smtClean="0">
                <a:solidFill>
                  <a:srgbClr val="002060"/>
                </a:solidFill>
              </a:rPr>
              <a:t>И </a:t>
            </a:r>
            <a:r>
              <a:rPr lang="ru-RU" altLang="ru-RU" sz="2000" dirty="0">
                <a:solidFill>
                  <a:srgbClr val="002060"/>
                </a:solidFill>
              </a:rPr>
              <a:t>НАУКИ </a:t>
            </a:r>
            <a:endParaRPr lang="ru-RU" altLang="ru-RU" sz="2000" dirty="0" smtClean="0">
              <a:solidFill>
                <a:srgbClr val="002060"/>
              </a:solidFill>
            </a:endParaRPr>
          </a:p>
          <a:p>
            <a:pPr algn="ctr" eaLnBrk="1" hangingPunct="1"/>
            <a:r>
              <a:rPr lang="ru-RU" altLang="ru-RU" sz="2000" dirty="0" smtClean="0">
                <a:solidFill>
                  <a:srgbClr val="002060"/>
                </a:solidFill>
              </a:rPr>
              <a:t> </a:t>
            </a:r>
            <a:r>
              <a:rPr lang="ru-RU" altLang="ru-RU" sz="2000" dirty="0">
                <a:solidFill>
                  <a:srgbClr val="002060"/>
                </a:solidFill>
              </a:rPr>
              <a:t>ВОЛГОГРАДСКОЙ ОБЛАСТИ</a:t>
            </a:r>
            <a:endParaRPr lang="ru-RU" altLang="ru-RU" sz="20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4100" name="Рисунок 5" descr="gerb_volgogradskoy_oblasti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164" y="251432"/>
            <a:ext cx="864394" cy="895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8471470" y="6259072"/>
            <a:ext cx="26701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800" dirty="0">
                <a:solidFill>
                  <a:srgbClr val="002060"/>
                </a:solidFill>
              </a:rPr>
              <a:t>ВОЛГОГРАД, </a:t>
            </a:r>
            <a:r>
              <a:rPr lang="ru-RU" altLang="ru-RU" sz="1800" dirty="0" smtClean="0">
                <a:solidFill>
                  <a:srgbClr val="002060"/>
                </a:solidFill>
              </a:rPr>
              <a:t>2025</a:t>
            </a:r>
            <a:endParaRPr lang="ru-RU" altLang="ru-RU" sz="1800" dirty="0">
              <a:solidFill>
                <a:srgbClr val="002060"/>
              </a:solidFill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495300" y="5653088"/>
            <a:ext cx="5422900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ru-RU" altLang="ru-RU" sz="1800" dirty="0" smtClean="0">
                <a:solidFill>
                  <a:srgbClr val="002060"/>
                </a:solidFill>
              </a:rPr>
              <a:t>Заместитель председателя комитета образования и науки Волгоградской области </a:t>
            </a:r>
            <a:r>
              <a:rPr lang="ru-RU" altLang="ru-RU" sz="1800" dirty="0" err="1" smtClean="0">
                <a:solidFill>
                  <a:srgbClr val="002060"/>
                </a:solidFill>
              </a:rPr>
              <a:t>Д.Е.Орехов</a:t>
            </a:r>
            <a:endParaRPr lang="ru-RU" altLang="ru-RU" sz="1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05BB203C-46D8-40EA-B1C1-AA97DB30B324}"/>
              </a:ext>
            </a:extLst>
          </p:cNvPr>
          <p:cNvSpPr/>
          <p:nvPr/>
        </p:nvSpPr>
        <p:spPr>
          <a:xfrm>
            <a:off x="2404405" y="565528"/>
            <a:ext cx="6719752" cy="6484389"/>
          </a:xfrm>
          <a:prstGeom prst="rect">
            <a:avLst/>
          </a:prstGeom>
          <a:blipFill dpi="0" rotWithShape="1">
            <a:blip r:embed="rId4" cstate="print">
              <a:alphaModFix amt="5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167214" y="837506"/>
            <a:ext cx="5414529" cy="3521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58422" y="1125538"/>
            <a:ext cx="5955982" cy="33057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8361028" y="1068449"/>
            <a:ext cx="3829385" cy="1736284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6951661" y="3891671"/>
            <a:ext cx="5217322" cy="1020143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rgbClr val="002060"/>
                </a:solidFill>
              </a:rPr>
              <a:t/>
            </a:r>
            <a:br>
              <a:rPr lang="ru-RU" sz="2000" dirty="0">
                <a:solidFill>
                  <a:srgbClr val="002060"/>
                </a:solidFill>
              </a:rPr>
            </a:br>
            <a:r>
              <a:rPr lang="ru-RU" sz="2000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0F496331-0891-4154-8CC7-7B1A714148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8940" y="9574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800" b="1" i="1" dirty="0">
                <a:solidFill>
                  <a:srgbClr val="002060"/>
                </a:solidFill>
              </a:rPr>
              <a:t>ЕДИНАЯ СИСТЕМА НЕПРЕРЫВНОГО ОБУЧЕНИЯ ДЕТЕЙ                                                       ПРАВИЛАМ ДОРОЖНОГО ДВИЖЕНИЯ</a:t>
            </a:r>
          </a:p>
        </p:txBody>
      </p:sp>
      <p:sp>
        <p:nvSpPr>
          <p:cNvPr id="18" name="TextBox 71">
            <a:extLst>
              <a:ext uri="{FF2B5EF4-FFF2-40B4-BE49-F238E27FC236}">
                <a16:creationId xmlns:a16="http://schemas.microsoft.com/office/drawing/2014/main" id="{C1AE9FCA-0CCE-4408-9520-EEEFA4B64A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6329" y="1071647"/>
            <a:ext cx="226850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000" dirty="0" smtClean="0">
                <a:solidFill>
                  <a:srgbClr val="002060"/>
                </a:solidFill>
              </a:rPr>
              <a:t>дошкольных </a:t>
            </a:r>
            <a:endParaRPr lang="ru-RU" altLang="ru-RU" sz="2000" dirty="0" smtClean="0">
              <a:solidFill>
                <a:srgbClr val="002060"/>
              </a:solidFill>
            </a:endParaRPr>
          </a:p>
          <a:p>
            <a:r>
              <a:rPr lang="ru-RU" altLang="ru-RU" sz="2000" dirty="0" smtClean="0">
                <a:solidFill>
                  <a:srgbClr val="002060"/>
                </a:solidFill>
              </a:rPr>
              <a:t>образовательных</a:t>
            </a:r>
            <a:endParaRPr lang="ru-RU" altLang="ru-RU" sz="2000" dirty="0">
              <a:solidFill>
                <a:srgbClr val="002060"/>
              </a:solidFill>
            </a:endParaRPr>
          </a:p>
          <a:p>
            <a:r>
              <a:rPr lang="ru-RU" altLang="ru-RU" sz="2000" dirty="0" smtClean="0">
                <a:solidFill>
                  <a:srgbClr val="002060"/>
                </a:solidFill>
              </a:rPr>
              <a:t>организаций</a:t>
            </a:r>
            <a:endParaRPr lang="ru-RU" altLang="ru-RU" sz="2000" dirty="0">
              <a:solidFill>
                <a:srgbClr val="002060"/>
              </a:solidFill>
            </a:endParaRPr>
          </a:p>
        </p:txBody>
      </p:sp>
      <p:sp>
        <p:nvSpPr>
          <p:cNvPr id="19" name="TextBox 71">
            <a:extLst>
              <a:ext uri="{FF2B5EF4-FFF2-40B4-BE49-F238E27FC236}">
                <a16:creationId xmlns:a16="http://schemas.microsoft.com/office/drawing/2014/main" id="{A419EAF9-990D-41D8-A0AC-01F8CFD7F5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8566" y="3285778"/>
            <a:ext cx="539886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000" dirty="0" smtClean="0">
                <a:solidFill>
                  <a:srgbClr val="002060"/>
                </a:solidFill>
              </a:rPr>
              <a:t>организации </a:t>
            </a:r>
            <a:endParaRPr lang="ru-RU" altLang="ru-RU" sz="2000" dirty="0" smtClean="0">
              <a:solidFill>
                <a:srgbClr val="002060"/>
              </a:solidFill>
            </a:endParaRPr>
          </a:p>
          <a:p>
            <a:r>
              <a:rPr lang="ru-RU" altLang="ru-RU" sz="2000" dirty="0" smtClean="0">
                <a:solidFill>
                  <a:srgbClr val="002060"/>
                </a:solidFill>
              </a:rPr>
              <a:t>дополнительного</a:t>
            </a:r>
            <a:endParaRPr lang="ru-RU" altLang="ru-RU" sz="2000" dirty="0">
              <a:solidFill>
                <a:srgbClr val="002060"/>
              </a:solidFill>
            </a:endParaRPr>
          </a:p>
          <a:p>
            <a:r>
              <a:rPr lang="ru-RU" altLang="ru-RU" sz="2000" dirty="0" smtClean="0">
                <a:solidFill>
                  <a:srgbClr val="002060"/>
                </a:solidFill>
              </a:rPr>
              <a:t>образования</a:t>
            </a:r>
            <a:endParaRPr lang="ru-RU" altLang="ru-RU" sz="2000" dirty="0">
              <a:solidFill>
                <a:srgbClr val="002060"/>
              </a:solidFill>
            </a:endParaRPr>
          </a:p>
        </p:txBody>
      </p:sp>
      <p:sp>
        <p:nvSpPr>
          <p:cNvPr id="20" name="TextBox 71">
            <a:extLst>
              <a:ext uri="{FF2B5EF4-FFF2-40B4-BE49-F238E27FC236}">
                <a16:creationId xmlns:a16="http://schemas.microsoft.com/office/drawing/2014/main" id="{D93EF825-7087-47A8-9065-2523B5583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8566" y="2361868"/>
            <a:ext cx="291002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000" dirty="0" smtClean="0">
                <a:solidFill>
                  <a:srgbClr val="002060"/>
                </a:solidFill>
              </a:rPr>
              <a:t>общеобразовательных</a:t>
            </a:r>
            <a:endParaRPr lang="ru-RU" altLang="ru-RU" sz="2000" dirty="0">
              <a:solidFill>
                <a:srgbClr val="002060"/>
              </a:solidFill>
            </a:endParaRPr>
          </a:p>
          <a:p>
            <a:r>
              <a:rPr lang="ru-RU" altLang="ru-RU" sz="2000" dirty="0" smtClean="0">
                <a:solidFill>
                  <a:srgbClr val="002060"/>
                </a:solidFill>
              </a:rPr>
              <a:t>организаций</a:t>
            </a:r>
            <a:endParaRPr lang="ru-RU" altLang="ru-RU" sz="2000" dirty="0">
              <a:solidFill>
                <a:srgbClr val="002060"/>
              </a:solidFill>
            </a:endParaRPr>
          </a:p>
        </p:txBody>
      </p:sp>
      <p:sp>
        <p:nvSpPr>
          <p:cNvPr id="24" name="TextBox 63">
            <a:extLst>
              <a:ext uri="{FF2B5EF4-FFF2-40B4-BE49-F238E27FC236}">
                <a16:creationId xmlns:a16="http://schemas.microsoft.com/office/drawing/2014/main" id="{D61C7B2F-E676-44C1-8026-44BF91B984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5325" y="2409672"/>
            <a:ext cx="156683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000" b="1" dirty="0" smtClean="0">
                <a:solidFill>
                  <a:srgbClr val="002060"/>
                </a:solidFill>
              </a:rPr>
              <a:t>705</a:t>
            </a:r>
            <a:endParaRPr lang="ru-RU" altLang="ru-RU" sz="2000" b="1" dirty="0">
              <a:solidFill>
                <a:srgbClr val="002060"/>
              </a:solidFill>
            </a:endParaRPr>
          </a:p>
        </p:txBody>
      </p:sp>
      <p:sp>
        <p:nvSpPr>
          <p:cNvPr id="28" name="TextBox 63">
            <a:extLst>
              <a:ext uri="{FF2B5EF4-FFF2-40B4-BE49-F238E27FC236}">
                <a16:creationId xmlns:a16="http://schemas.microsoft.com/office/drawing/2014/main" id="{60F4C73D-64CC-46AC-9A1E-F2EB71F8D5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9234" y="3302779"/>
            <a:ext cx="1762293" cy="508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000" b="1" dirty="0" smtClean="0">
                <a:solidFill>
                  <a:srgbClr val="002060"/>
                </a:solidFill>
              </a:rPr>
              <a:t>184</a:t>
            </a:r>
            <a:endParaRPr lang="ru-RU" altLang="ru-RU" sz="2000" b="1" dirty="0">
              <a:solidFill>
                <a:srgbClr val="002060"/>
              </a:solidFill>
            </a:endParaRPr>
          </a:p>
          <a:p>
            <a:pPr algn="ctr"/>
            <a:endParaRPr lang="ru-RU" altLang="ru-RU" sz="1400" dirty="0"/>
          </a:p>
        </p:txBody>
      </p:sp>
      <p:pic>
        <p:nvPicPr>
          <p:cNvPr id="49" name="Picture 6" descr="E:\министерство презентация\фото на титул\Untitled-7.png">
            <a:extLst>
              <a:ext uri="{FF2B5EF4-FFF2-40B4-BE49-F238E27FC236}">
                <a16:creationId xmlns:a16="http://schemas.microsoft.com/office/drawing/2014/main" id="{D008FB2F-138B-43B2-93B0-C739F8894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718" y="5569957"/>
            <a:ext cx="101600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76" descr="C:\Users\Джек\Desktop\доклад Бочаров\znak_U_uchenik.png">
            <a:extLst>
              <a:ext uri="{FF2B5EF4-FFF2-40B4-BE49-F238E27FC236}">
                <a16:creationId xmlns:a16="http://schemas.microsoft.com/office/drawing/2014/main" id="{633C5F0F-1F51-4C38-B48F-215C764F5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028" y="5768255"/>
            <a:ext cx="696912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77" descr="C:\Users\Джек\Desktop\доклад Бочаров\red_cross_magnetic_sign-260-x-2.jpg">
            <a:extLst>
              <a:ext uri="{FF2B5EF4-FFF2-40B4-BE49-F238E27FC236}">
                <a16:creationId xmlns:a16="http://schemas.microsoft.com/office/drawing/2014/main" id="{BB42D3B6-04EA-426D-AE6B-78B8B5AA7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724" y="5763451"/>
            <a:ext cx="642937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78" descr="C:\Users\Джек\Desktop\доклад Бочаров\logoгибдд.png">
            <a:extLst>
              <a:ext uri="{FF2B5EF4-FFF2-40B4-BE49-F238E27FC236}">
                <a16:creationId xmlns:a16="http://schemas.microsoft.com/office/drawing/2014/main" id="{B4147F1B-B67C-4F35-9180-33783DCA6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305" y="5677112"/>
            <a:ext cx="835025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79" descr="C:\Users\Джек\Desktop\доклад Бочаров\depositphotos_4604781-Video-And-Audio-Icon-Set.png">
            <a:extLst>
              <a:ext uri="{FF2B5EF4-FFF2-40B4-BE49-F238E27FC236}">
                <a16:creationId xmlns:a16="http://schemas.microsoft.com/office/drawing/2014/main" id="{1DF1EF52-11A2-4C43-827D-8BACCF6BB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056" y="5611915"/>
            <a:ext cx="89535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80" descr="C:\Users\Джек\Desktop\доклад Бочаров\16035621-микрофон-иконки.jpg">
            <a:extLst>
              <a:ext uri="{FF2B5EF4-FFF2-40B4-BE49-F238E27FC236}">
                <a16:creationId xmlns:a16="http://schemas.microsoft.com/office/drawing/2014/main" id="{AF2208FE-4A66-4C82-8575-2B89AA340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104" y="5648264"/>
            <a:ext cx="8572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4" descr="C:\Users\Джек\Desktop\доклад нованна\4.png">
            <a:extLst>
              <a:ext uri="{FF2B5EF4-FFF2-40B4-BE49-F238E27FC236}">
                <a16:creationId xmlns:a16="http://schemas.microsoft.com/office/drawing/2014/main" id="{1930688D-091C-4712-A4D4-CCBA039C1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818" y="5741971"/>
            <a:ext cx="736600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3" descr="E:\министерство презентация\мужчина.png">
            <a:extLst>
              <a:ext uri="{FF2B5EF4-FFF2-40B4-BE49-F238E27FC236}">
                <a16:creationId xmlns:a16="http://schemas.microsoft.com/office/drawing/2014/main" id="{83F9517D-D2CB-45A4-BC45-6F26CABD8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1160" y="5486896"/>
            <a:ext cx="495012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4" descr="E:\министерство презентация\женщина.png">
            <a:extLst>
              <a:ext uri="{FF2B5EF4-FFF2-40B4-BE49-F238E27FC236}">
                <a16:creationId xmlns:a16="http://schemas.microsoft.com/office/drawing/2014/main" id="{22021417-7BB2-4932-B6F6-BEFEFC38B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7297" y="5484082"/>
            <a:ext cx="470477" cy="1054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Рисунок 5" descr="gerb_volgogradskoy_oblasti.png">
            <a:extLst>
              <a:ext uri="{FF2B5EF4-FFF2-40B4-BE49-F238E27FC236}">
                <a16:creationId xmlns:a16="http://schemas.microsoft.com/office/drawing/2014/main" id="{544C32B2-6523-45C1-8614-6AF8A19FDF1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1" y="3154"/>
            <a:ext cx="590393" cy="611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Рисунок 59" descr="https://sun9-12.userapi.com/impg/LW3S56yyvvAX87fXCcT2WmxPc55E2Y0Mib9NSw/kqYcJ6L6c88.jpg?size=1280x853&amp;quality=95&amp;sign=973438ebe40f053ff2a5e5b0f9a7b8f1&amp;type=album">
            <a:extLst>
              <a:ext uri="{FF2B5EF4-FFF2-40B4-BE49-F238E27FC236}">
                <a16:creationId xmlns:a16="http://schemas.microsoft.com/office/drawing/2014/main" id="{C1F04AE3-4DB7-4619-82A9-C8B9F1101A97}"/>
              </a:ext>
            </a:extLst>
          </p:cNvPr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826" y="753466"/>
            <a:ext cx="4268446" cy="288032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pic>
        <p:nvPicPr>
          <p:cNvPr id="61" name="Рисунок 60" descr="https://sun9-23.userapi.com/impg/jgpi1TBafLSRCB6CnVYsMX_87-tu4dFl-szt6w/rorYt256bU0.jpg?size=1620x2160&amp;quality=95&amp;sign=61b5927093889bfd6b50eed8445a2c87&amp;type=album">
            <a:extLst>
              <a:ext uri="{FF2B5EF4-FFF2-40B4-BE49-F238E27FC236}">
                <a16:creationId xmlns:a16="http://schemas.microsoft.com/office/drawing/2014/main" id="{F41F2412-49B1-471B-B2A0-C2BAC18A3EF9}"/>
              </a:ext>
            </a:extLst>
          </p:cNvPr>
          <p:cNvPicPr/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1" b="24923"/>
          <a:stretch/>
        </p:blipFill>
        <p:spPr bwMode="auto">
          <a:xfrm>
            <a:off x="6849978" y="3012427"/>
            <a:ext cx="3204475" cy="2693614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8" name="Picture 4" descr="https://sun9-63.userapi.com/impg/ajsjHksteWFi6CxZhXVqwIaeyjJNeSuJD8wvtA/jz1xXvujWvE.jpg?size=828x768&amp;quality=96&amp;sign=987db77859d54061d3e4dd3a0d16a786&amp;type=album">
            <a:extLst>
              <a:ext uri="{FF2B5EF4-FFF2-40B4-BE49-F238E27FC236}">
                <a16:creationId xmlns:a16="http://schemas.microsoft.com/office/drawing/2014/main" id="{81A0EFD5-0907-4173-B4A3-3274683E3A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2" t="3963" r="22740" b="39502"/>
          <a:stretch/>
        </p:blipFill>
        <p:spPr bwMode="auto">
          <a:xfrm>
            <a:off x="2642250" y="5741971"/>
            <a:ext cx="762259" cy="707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34524" y="4428940"/>
            <a:ext cx="6092825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</a:rPr>
              <a:t>профессиональных 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образовательных 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организаций</a:t>
            </a:r>
            <a:endParaRPr lang="ru-RU" sz="2000" dirty="0">
              <a:solidFill>
                <a:srgbClr val="002060"/>
              </a:solidFill>
            </a:endParaRPr>
          </a:p>
        </p:txBody>
      </p:sp>
      <p:cxnSp>
        <p:nvCxnSpPr>
          <p:cNvPr id="30" name="Прямая соединительная линия 29">
            <a:extLst/>
          </p:cNvPr>
          <p:cNvCxnSpPr>
            <a:cxnSpLocks/>
          </p:cNvCxnSpPr>
          <p:nvPr/>
        </p:nvCxnSpPr>
        <p:spPr>
          <a:xfrm flipH="1">
            <a:off x="0" y="693490"/>
            <a:ext cx="12190413" cy="0"/>
          </a:xfrm>
          <a:prstGeom prst="line">
            <a:avLst/>
          </a:prstGeom>
          <a:ln w="28575">
            <a:solidFill>
              <a:srgbClr val="005F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3594883" y="1076940"/>
            <a:ext cx="6126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2000" b="1" dirty="0" smtClean="0">
                <a:solidFill>
                  <a:srgbClr val="002060"/>
                </a:solidFill>
              </a:rPr>
              <a:t>450</a:t>
            </a:r>
            <a:endParaRPr lang="ru-RU" altLang="ru-RU" sz="2000" b="1" dirty="0">
              <a:solidFill>
                <a:srgbClr val="002060"/>
              </a:solidFill>
            </a:endParaRPr>
          </a:p>
        </p:txBody>
      </p:sp>
      <p:sp>
        <p:nvSpPr>
          <p:cNvPr id="32" name="TextBox 63">
            <a:extLst>
              <a:ext uri="{FF2B5EF4-FFF2-40B4-BE49-F238E27FC236}">
                <a16:creationId xmlns:a16="http://schemas.microsoft.com/office/drawing/2014/main" id="{60F4C73D-64CC-46AC-9A1E-F2EB71F8D5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8862" y="4395005"/>
            <a:ext cx="1762293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000" b="1" dirty="0">
                <a:solidFill>
                  <a:srgbClr val="002060"/>
                </a:solidFill>
              </a:rPr>
              <a:t>5</a:t>
            </a:r>
            <a:r>
              <a:rPr lang="ru-RU" altLang="ru-RU" sz="2000" b="1" dirty="0" smtClean="0">
                <a:solidFill>
                  <a:srgbClr val="002060"/>
                </a:solidFill>
              </a:rPr>
              <a:t>0</a:t>
            </a:r>
            <a:endParaRPr lang="ru-RU" altLang="ru-RU" sz="2000" b="1" dirty="0">
              <a:solidFill>
                <a:srgbClr val="002060"/>
              </a:solidFill>
            </a:endParaRPr>
          </a:p>
          <a:p>
            <a:pPr algn="ctr"/>
            <a:endParaRPr lang="ru-RU" altLang="ru-RU" sz="1400" dirty="0"/>
          </a:p>
        </p:txBody>
      </p:sp>
      <p:sp>
        <p:nvSpPr>
          <p:cNvPr id="33" name="Заголовок 1"/>
          <p:cNvSpPr>
            <a:spLocks noGrp="1"/>
          </p:cNvSpPr>
          <p:nvPr>
            <p:ph type="title"/>
          </p:nvPr>
        </p:nvSpPr>
        <p:spPr>
          <a:xfrm>
            <a:off x="155554" y="741488"/>
            <a:ext cx="3357697" cy="1152375"/>
          </a:xfrm>
        </p:spPr>
        <p:txBody>
          <a:bodyPr/>
          <a:lstStyle/>
          <a:p>
            <a:pPr algn="ctr"/>
            <a:r>
              <a:rPr lang="ru-RU" altLang="ru-RU" sz="1600" b="1" i="1" dirty="0">
                <a:solidFill>
                  <a:srgbClr val="002060"/>
                </a:solidFill>
              </a:rPr>
              <a:t/>
            </a:r>
            <a:br>
              <a:rPr lang="ru-RU" altLang="ru-RU" sz="1600" b="1" i="1" dirty="0">
                <a:solidFill>
                  <a:srgbClr val="002060"/>
                </a:solidFill>
              </a:rPr>
            </a:br>
            <a: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charset="0"/>
              </a:rPr>
              <a:t/>
            </a:r>
            <a:b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charset="0"/>
              </a:rPr>
            </a:br>
            <a:r>
              <a:rPr lang="ru-RU" alt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charset="0"/>
              </a:rPr>
              <a:t>Совместный план </a:t>
            </a:r>
            <a: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charset="0"/>
              </a:rPr>
              <a:t>проведения </a:t>
            </a:r>
            <a:r>
              <a:rPr lang="ru-RU" alt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charset="0"/>
              </a:rPr>
              <a:t>мероприятий, направленный на профилактику детского дорожно-транспортного травматизма</a:t>
            </a:r>
            <a: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charset="0"/>
              </a:rPr>
              <a:t/>
            </a:r>
            <a:b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charset="0"/>
              </a:rPr>
            </a:br>
            <a:endParaRPr lang="ru-RU" altLang="ru-RU" sz="1600" b="1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graphicFrame>
        <p:nvGraphicFramePr>
          <p:cNvPr id="34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9058815"/>
              </p:ext>
            </p:extLst>
          </p:nvPr>
        </p:nvGraphicFramePr>
        <p:xfrm>
          <a:off x="197877" y="2187211"/>
          <a:ext cx="3272710" cy="22265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" name="Acrobat Document" r:id="rId18" imgW="8029575" imgH="5838749" progId="AcroExch.Document.DC">
                  <p:embed/>
                </p:oleObj>
              </mc:Choice>
              <mc:Fallback>
                <p:oleObj name="Acrobat Document" r:id="rId18" imgW="8029575" imgH="5838749" progId="AcroExch.Document.DC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877" y="2187211"/>
                        <a:ext cx="3272710" cy="2226539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BFBFBF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Прямоугольник 12"/>
          <p:cNvSpPr>
            <a:spLocks noChangeArrowheads="1"/>
          </p:cNvSpPr>
          <p:nvPr/>
        </p:nvSpPr>
        <p:spPr bwMode="auto">
          <a:xfrm>
            <a:off x="77718" y="4492730"/>
            <a:ext cx="345712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rgbClr val="002060"/>
                </a:solidFill>
                <a:latin typeface="Arial" panose="020B0604020202020204" pitchFamily="34" charset="0"/>
              </a:rPr>
              <a:t>Утвержден </a:t>
            </a:r>
            <a:r>
              <a:rPr lang="ru-RU" altLang="ru-RU" sz="1400" b="1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Облкомобразования</a:t>
            </a:r>
            <a:r>
              <a:rPr lang="ru-RU" altLang="ru-RU" sz="14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и  Госавтоинспекцией по </a:t>
            </a:r>
            <a:r>
              <a:rPr lang="ru-RU" altLang="ru-RU" sz="1400" b="1" dirty="0">
                <a:solidFill>
                  <a:srgbClr val="002060"/>
                </a:solidFill>
                <a:latin typeface="Arial" panose="020B0604020202020204" pitchFamily="34" charset="0"/>
              </a:rPr>
              <a:t>Волгоградской </a:t>
            </a:r>
            <a:r>
              <a:rPr lang="ru-RU" altLang="ru-RU" sz="14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области</a:t>
            </a:r>
            <a:endParaRPr lang="ru-RU" altLang="ru-RU" sz="14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3491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05BB203C-46D8-40EA-B1C1-AA97DB30B324}"/>
              </a:ext>
            </a:extLst>
          </p:cNvPr>
          <p:cNvSpPr/>
          <p:nvPr/>
        </p:nvSpPr>
        <p:spPr>
          <a:xfrm>
            <a:off x="2428600" y="22161"/>
            <a:ext cx="6719752" cy="6484389"/>
          </a:xfrm>
          <a:prstGeom prst="rect">
            <a:avLst/>
          </a:prstGeom>
          <a:blipFill dpi="0" rotWithShape="1">
            <a:blip r:embed="rId4" cstate="print">
              <a:alphaModFix amt="5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" name="Picture 10" descr="https://xn--82-kmc.xn--80aafey1amqq.xn--d1acj3b/images/events/cover/773756e401f5e878cefc5cf04b2842a2_bi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" y="528177"/>
            <a:ext cx="1224276" cy="81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562223" y="4922944"/>
            <a:ext cx="2799164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7491">
              <a:lnSpc>
                <a:spcPct val="80000"/>
              </a:lnSpc>
              <a:defRPr/>
            </a:pPr>
            <a:r>
              <a:rPr lang="ru-RU" sz="1800" b="1" dirty="0" smtClean="0">
                <a:solidFill>
                  <a:srgbClr val="002060"/>
                </a:solidFill>
                <a:latin typeface="Georgia" pitchFamily="18" charset="0"/>
              </a:rPr>
              <a:t>Работа </a:t>
            </a:r>
            <a:r>
              <a:rPr lang="ru-RU" sz="1800" b="1" dirty="0">
                <a:solidFill>
                  <a:srgbClr val="002060"/>
                </a:solidFill>
                <a:latin typeface="Georgia" pitchFamily="18" charset="0"/>
              </a:rPr>
              <a:t>с родителями</a:t>
            </a:r>
          </a:p>
        </p:txBody>
      </p:sp>
      <p:sp>
        <p:nvSpPr>
          <p:cNvPr id="9" name="AutoShape 6" descr="blob:https://web.telegram.org/1258b75e-b59b-4030-9ccc-3d20929c1b25"/>
          <p:cNvSpPr>
            <a:spLocks noChangeAspect="1" noChangeArrowheads="1"/>
          </p:cNvSpPr>
          <p:nvPr/>
        </p:nvSpPr>
        <p:spPr bwMode="auto">
          <a:xfrm>
            <a:off x="155555" y="-143203"/>
            <a:ext cx="304760" cy="304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/>
          <a:srcRect l="6000" t="21688" r="16934" b="20602"/>
          <a:stretch/>
        </p:blipFill>
        <p:spPr>
          <a:xfrm>
            <a:off x="-87734" y="1325501"/>
            <a:ext cx="3925542" cy="270285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1" name="AutoShape 8" descr="blob:https://web.telegram.org/7631842d-2862-473c-8260-dcbb8b1e0b92"/>
          <p:cNvSpPr>
            <a:spLocks noChangeAspect="1" noChangeArrowheads="1"/>
          </p:cNvSpPr>
          <p:nvPr/>
        </p:nvSpPr>
        <p:spPr bwMode="auto">
          <a:xfrm>
            <a:off x="307935" y="9177"/>
            <a:ext cx="304760" cy="304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>
            <a:off x="1" y="635704"/>
            <a:ext cx="121611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rgbClr val="002060"/>
                </a:solidFill>
                <a:latin typeface="Georgia" pitchFamily="18" charset="0"/>
              </a:rPr>
              <a:t>Центр</a:t>
            </a:r>
            <a:r>
              <a:rPr lang="ru-RU" sz="1800" kern="1800" spc="-40" dirty="0">
                <a:latin typeface="Georgia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latin typeface="Georgia" pitchFamily="18" charset="0"/>
              </a:rPr>
              <a:t>профилактики детского дорожно-транспортного </a:t>
            </a:r>
          </a:p>
          <a:p>
            <a:pPr algn="ctr"/>
            <a:r>
              <a:rPr lang="ru-RU" sz="1800" b="1" dirty="0">
                <a:solidFill>
                  <a:srgbClr val="002060"/>
                </a:solidFill>
                <a:latin typeface="Georgia" pitchFamily="18" charset="0"/>
              </a:rPr>
              <a:t>травматизма «Лаборатория безопасности»</a:t>
            </a:r>
          </a:p>
        </p:txBody>
      </p:sp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518" y="614820"/>
            <a:ext cx="863545" cy="749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Прямоугольник 22"/>
          <p:cNvSpPr>
            <a:spLocks noChangeArrowheads="1"/>
          </p:cNvSpPr>
          <p:nvPr/>
        </p:nvSpPr>
        <p:spPr bwMode="auto">
          <a:xfrm>
            <a:off x="103993" y="-7332"/>
            <a:ext cx="1181422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800" b="1" i="1" dirty="0">
                <a:solidFill>
                  <a:srgbClr val="002060"/>
                </a:solidFill>
              </a:rPr>
              <a:t>ОРГАНИЗАЦИЯ РАБОТЫ ПО ПРОФИЛАКТИЕ ДЕТСКОГО </a:t>
            </a:r>
          </a:p>
          <a:p>
            <a:pPr algn="ctr" eaLnBrk="0" hangingPunct="0"/>
            <a:r>
              <a:rPr lang="ru-RU" sz="1800" b="1" i="1" dirty="0">
                <a:solidFill>
                  <a:srgbClr val="002060"/>
                </a:solidFill>
              </a:rPr>
              <a:t>ДОРОЖНО-ТРАНСПОРТНОГО ТРАВМАТИЗМА</a:t>
            </a:r>
          </a:p>
        </p:txBody>
      </p:sp>
      <p:sp>
        <p:nvSpPr>
          <p:cNvPr id="40" name="Прямоугольник 10"/>
          <p:cNvSpPr>
            <a:spLocks noChangeArrowheads="1"/>
          </p:cNvSpPr>
          <p:nvPr/>
        </p:nvSpPr>
        <p:spPr bwMode="auto">
          <a:xfrm>
            <a:off x="3837807" y="1726929"/>
            <a:ext cx="4846057" cy="2348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790" tIns="38395" rIns="76790" bIns="38395">
            <a:spAutoFit/>
          </a:bodyPr>
          <a:lstStyle>
            <a:lvl1pPr marL="239713" indent="-2397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itchFamily="2" charset="2"/>
              <a:buChar char="ü"/>
            </a:pPr>
            <a:r>
              <a:rPr lang="ru-RU" altLang="ru-RU" sz="1800" dirty="0">
                <a:solidFill>
                  <a:srgbClr val="002060"/>
                </a:solidFill>
                <a:latin typeface="Times New Roman" panose="02020603050405020304" pitchFamily="18" charset="0"/>
              </a:rPr>
              <a:t>разработка индивидуальных схем безопасных маршрутов движения детей «Дом-Школа-Дом»; 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ü"/>
            </a:pPr>
            <a:r>
              <a:rPr lang="ru-RU" altLang="ru-RU" sz="1800" dirty="0">
                <a:solidFill>
                  <a:srgbClr val="002060"/>
                </a:solidFill>
                <a:latin typeface="Times New Roman" panose="02020603050405020304" pitchFamily="18" charset="0"/>
              </a:rPr>
              <a:t>уроки БДД, акции, конкурсы, </a:t>
            </a:r>
            <a:br>
              <a:rPr lang="ru-RU" altLang="ru-RU" sz="1800" dirty="0">
                <a:solidFill>
                  <a:srgbClr val="002060"/>
                </a:solidFill>
                <a:latin typeface="Times New Roman" panose="02020603050405020304" pitchFamily="18" charset="0"/>
              </a:rPr>
            </a:br>
            <a:r>
              <a:rPr lang="ru-RU" altLang="ru-RU" sz="1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флешмобы</a:t>
            </a:r>
            <a:r>
              <a:rPr lang="ru-RU" altLang="ru-RU" sz="1800" dirty="0">
                <a:solidFill>
                  <a:srgbClr val="002060"/>
                </a:solidFill>
                <a:latin typeface="Times New Roman" panose="02020603050405020304" pitchFamily="18" charset="0"/>
              </a:rPr>
              <a:t>, олимпиады, мастер-классы,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ü"/>
            </a:pPr>
            <a:r>
              <a:rPr lang="ru-RU" altLang="ru-RU" sz="1800" dirty="0">
                <a:solidFill>
                  <a:srgbClr val="002060"/>
                </a:solidFill>
                <a:latin typeface="Times New Roman" panose="02020603050405020304" pitchFamily="18" charset="0"/>
              </a:rPr>
              <a:t>ежедневные «минутки безопасности»;</a:t>
            </a:r>
            <a:br>
              <a:rPr lang="ru-RU" altLang="ru-RU" sz="1800" dirty="0">
                <a:solidFill>
                  <a:srgbClr val="002060"/>
                </a:solidFill>
                <a:latin typeface="Times New Roman" panose="02020603050405020304" pitchFamily="18" charset="0"/>
              </a:rPr>
            </a:br>
            <a:endParaRPr lang="ru-RU" altLang="ru-RU" sz="18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marL="240006" indent="-240006">
              <a:buNone/>
              <a:defRPr/>
            </a:pPr>
            <a:endParaRPr lang="ru-RU" sz="18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126087" y="5350453"/>
            <a:ext cx="40896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9713" indent="-239713">
              <a:buFont typeface="Wingdings" pitchFamily="2" charset="2"/>
              <a:buChar char="ü"/>
            </a:pP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</a:rPr>
              <a:t>родительский всеобуч;</a:t>
            </a:r>
          </a:p>
          <a:p>
            <a:pPr marL="239713" indent="-239713">
              <a:buFont typeface="Wingdings" pitchFamily="2" charset="2"/>
              <a:buChar char="ü"/>
            </a:pP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дежурство 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</a:rPr>
              <a:t>родительских патрулей;</a:t>
            </a:r>
          </a:p>
          <a:p>
            <a:pPr marL="239713" indent="-239713">
              <a:buFont typeface="Wingdings" pitchFamily="2" charset="2"/>
              <a:buChar char="ü"/>
            </a:pP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</a:rPr>
              <a:t>родительские собрания;</a:t>
            </a:r>
          </a:p>
          <a:p>
            <a:pPr marL="239713" indent="-239713">
              <a:buFont typeface="Wingdings" pitchFamily="2" charset="2"/>
              <a:buChar char="ü"/>
            </a:pP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</a:rPr>
              <a:t>с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овместная 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</a:rPr>
              <a:t>деятельность с детьми. </a:t>
            </a:r>
          </a:p>
        </p:txBody>
      </p:sp>
      <p:sp>
        <p:nvSpPr>
          <p:cNvPr id="21" name="Заголовок 1"/>
          <p:cNvSpPr txBox="1">
            <a:spLocks/>
          </p:cNvSpPr>
          <p:nvPr/>
        </p:nvSpPr>
        <p:spPr bwMode="auto">
          <a:xfrm>
            <a:off x="4393296" y="3656219"/>
            <a:ext cx="3104141" cy="157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1217491">
              <a:lnSpc>
                <a:spcPct val="80000"/>
              </a:lnSpc>
              <a:defRPr/>
            </a:pP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Georgia" pitchFamily="18" charset="0"/>
              </a:rPr>
              <a:t/>
            </a:r>
            <a:br>
              <a:rPr lang="ru-RU" b="1" dirty="0">
                <a:solidFill>
                  <a:schemeClr val="accent5">
                    <a:lumMod val="50000"/>
                  </a:schemeClr>
                </a:solidFill>
                <a:latin typeface="Georgia" pitchFamily="18" charset="0"/>
              </a:rPr>
            </a:br>
            <a:r>
              <a:rPr lang="ru-RU" sz="1800" b="1" dirty="0">
                <a:solidFill>
                  <a:schemeClr val="accent5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latin typeface="Georgia" pitchFamily="18" charset="0"/>
              </a:rPr>
              <a:t>Работа с педагогами</a:t>
            </a:r>
          </a:p>
          <a:p>
            <a:pPr algn="ctr" defTabSz="1217491">
              <a:lnSpc>
                <a:spcPct val="80000"/>
              </a:lnSpc>
            </a:pP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185426" y="1414040"/>
            <a:ext cx="3228769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7491">
              <a:lnSpc>
                <a:spcPct val="80000"/>
              </a:lnSpc>
              <a:defRPr/>
            </a:pPr>
            <a:r>
              <a:rPr lang="ru-RU" sz="1800" b="1" dirty="0">
                <a:solidFill>
                  <a:srgbClr val="002060"/>
                </a:solidFill>
                <a:latin typeface="Georgia" pitchFamily="18" charset="0"/>
              </a:rPr>
              <a:t>Работа с обучающимися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126087" y="3864227"/>
            <a:ext cx="322929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790" tIns="38395" rIns="76790" bIns="38395">
            <a:spAutoFit/>
          </a:bodyPr>
          <a:lstStyle/>
          <a:p>
            <a:pPr marL="239713" indent="-239713">
              <a:buFont typeface="Wingdings" pitchFamily="2" charset="2"/>
              <a:buChar char="ü"/>
            </a:pP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</a:rPr>
              <a:t>повышение квалификации;</a:t>
            </a:r>
          </a:p>
          <a:p>
            <a:pPr marL="239713" indent="-239713">
              <a:buFont typeface="Wingdings" pitchFamily="2" charset="2"/>
              <a:buChar char="ü"/>
            </a:pP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</a:rPr>
              <a:t>инструктажи;</a:t>
            </a:r>
          </a:p>
          <a:p>
            <a:pPr marL="239713" indent="-239713">
              <a:buFont typeface="Wingdings" pitchFamily="2" charset="2"/>
              <a:buChar char="ü"/>
            </a:pP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</a:rPr>
              <a:t>методическая поддержка</a:t>
            </a:r>
          </a:p>
        </p:txBody>
      </p:sp>
      <p:sp>
        <p:nvSpPr>
          <p:cNvPr id="3" name="AutoShape 7" descr="blob:https://web.telegram.org/07ba8609-f9b5-4e12-be3e-eea63236f0ac"/>
          <p:cNvSpPr>
            <a:spLocks noChangeAspect="1" noChangeArrowheads="1"/>
          </p:cNvSpPr>
          <p:nvPr/>
        </p:nvSpPr>
        <p:spPr bwMode="auto">
          <a:xfrm>
            <a:off x="460315" y="161557"/>
            <a:ext cx="304760" cy="304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 cstate="print"/>
          <a:srcRect t="16533" r="3600"/>
          <a:stretch/>
        </p:blipFill>
        <p:spPr>
          <a:xfrm>
            <a:off x="8265663" y="1463424"/>
            <a:ext cx="3737856" cy="275845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59649" y="4048647"/>
            <a:ext cx="3407959" cy="26215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416478" y="4220463"/>
            <a:ext cx="3436225" cy="2388731"/>
          </a:xfrm>
          <a:prstGeom prst="rect">
            <a:avLst/>
          </a:prstGeom>
          <a:effectLst>
            <a:softEdge rad="127000"/>
          </a:effectLst>
        </p:spPr>
      </p:pic>
      <p:cxnSp>
        <p:nvCxnSpPr>
          <p:cNvPr id="24" name="Прямая соединительная линия 23">
            <a:extLst/>
          </p:cNvPr>
          <p:cNvCxnSpPr>
            <a:cxnSpLocks/>
          </p:cNvCxnSpPr>
          <p:nvPr/>
        </p:nvCxnSpPr>
        <p:spPr>
          <a:xfrm flipH="1">
            <a:off x="0" y="621482"/>
            <a:ext cx="12190413" cy="0"/>
          </a:xfrm>
          <a:prstGeom prst="line">
            <a:avLst/>
          </a:prstGeom>
          <a:ln w="28575">
            <a:solidFill>
              <a:srgbClr val="005F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Рисунок 5" descr="gerb_volgogradskoy_oblasti.png">
            <a:extLst>
              <a:ext uri="{FF2B5EF4-FFF2-40B4-BE49-F238E27FC236}">
                <a16:creationId xmlns:a16="http://schemas.microsoft.com/office/drawing/2014/main" id="{544C32B2-6523-45C1-8614-6AF8A19FDF1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1" y="3154"/>
            <a:ext cx="590393" cy="611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18720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45"/>
          <p:cNvSpPr/>
          <p:nvPr/>
        </p:nvSpPr>
        <p:spPr>
          <a:xfrm>
            <a:off x="2496211" y="330011"/>
            <a:ext cx="7323298" cy="6946513"/>
          </a:xfrm>
          <a:prstGeom prst="rect">
            <a:avLst/>
          </a:prstGeom>
          <a:blipFill dpi="0" rotWithShape="1">
            <a:blip r:embed="rId3" cstate="print">
              <a:alphaModFix amt="5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altLang="ru-RU" sz="20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67189" y="838444"/>
            <a:ext cx="5412571" cy="35204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723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95658" y="1702227"/>
            <a:ext cx="5412571" cy="3304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723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6527098" y="2925921"/>
            <a:ext cx="5215435" cy="1019774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8723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rgbClr val="002060"/>
                </a:solidFill>
              </a:rPr>
              <a:t/>
            </a:r>
            <a:br>
              <a:rPr lang="ru-RU" sz="2000" dirty="0">
                <a:solidFill>
                  <a:srgbClr val="002060"/>
                </a:solidFill>
              </a:rPr>
            </a:br>
            <a:r>
              <a:rPr lang="ru-RU" sz="2000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44652" y="836412"/>
            <a:ext cx="7428815" cy="714122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8723" fontAlgn="auto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>
                <a:solidFill>
                  <a:srgbClr val="002060"/>
                </a:solidFill>
              </a:rPr>
              <a:t>Созданы условия для вовлечения детей и молодежи </a:t>
            </a:r>
            <a:endParaRPr lang="ru-RU" sz="1600" b="1" i="1" dirty="0" smtClean="0">
              <a:solidFill>
                <a:srgbClr val="002060"/>
              </a:solidFill>
            </a:endParaRPr>
          </a:p>
          <a:p>
            <a:pPr algn="ctr" defTabSz="1218723" fontAlgn="auto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 smtClean="0">
                <a:solidFill>
                  <a:srgbClr val="002060"/>
                </a:solidFill>
              </a:rPr>
              <a:t>в </a:t>
            </a:r>
            <a:r>
              <a:rPr lang="ru-RU" sz="1600" b="1" i="1" dirty="0">
                <a:solidFill>
                  <a:srgbClr val="002060"/>
                </a:solidFill>
              </a:rPr>
              <a:t>деятельность по профилактике дорожно-транспортного травматизма, включая </a:t>
            </a:r>
            <a:r>
              <a:rPr lang="ru-RU" sz="1600" b="1" i="1" dirty="0" smtClean="0">
                <a:solidFill>
                  <a:srgbClr val="002060"/>
                </a:solidFill>
              </a:rPr>
              <a:t>развитие </a:t>
            </a:r>
            <a:r>
              <a:rPr lang="ru-RU" sz="1600" b="1" i="1" dirty="0">
                <a:solidFill>
                  <a:srgbClr val="002060"/>
                </a:solidFill>
              </a:rPr>
              <a:t>отрядов юных инспекторов движения 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292" y="777758"/>
            <a:ext cx="562745" cy="562745"/>
          </a:xfrm>
          <a:prstGeom prst="rect">
            <a:avLst/>
          </a:prstGeom>
        </p:spPr>
      </p:pic>
      <p:sp>
        <p:nvSpPr>
          <p:cNvPr id="26" name="Заголовок 1"/>
          <p:cNvSpPr txBox="1">
            <a:spLocks/>
          </p:cNvSpPr>
          <p:nvPr/>
        </p:nvSpPr>
        <p:spPr>
          <a:xfrm>
            <a:off x="1216585" y="2822393"/>
            <a:ext cx="5974503" cy="967441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218723" fontAlgn="auto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</a:rPr>
              <a:t>участников конкурсов, </a:t>
            </a:r>
          </a:p>
          <a:p>
            <a:pPr defTabSz="1218723" fontAlgn="auto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</a:rPr>
              <a:t>акций, олимпиад</a:t>
            </a:r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>
            <a:off x="1161065" y="1855356"/>
            <a:ext cx="3391037" cy="392768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218723" fontAlgn="auto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отряда 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</a:rPr>
              <a:t>ЮИД</a:t>
            </a:r>
          </a:p>
        </p:txBody>
      </p:sp>
      <p:sp>
        <p:nvSpPr>
          <p:cNvPr id="32" name="Заголовок 1"/>
          <p:cNvSpPr txBox="1">
            <a:spLocks/>
          </p:cNvSpPr>
          <p:nvPr/>
        </p:nvSpPr>
        <p:spPr>
          <a:xfrm>
            <a:off x="-404578" y="1972914"/>
            <a:ext cx="2395328" cy="111618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8723" fontAlgn="auto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dirty="0" smtClean="0">
                <a:solidFill>
                  <a:srgbClr val="002060"/>
                </a:solidFill>
              </a:rPr>
              <a:t>652</a:t>
            </a:r>
            <a:endParaRPr lang="ru-RU" sz="1800" b="1" dirty="0">
              <a:solidFill>
                <a:srgbClr val="002060"/>
              </a:solidFill>
            </a:endParaRPr>
          </a:p>
        </p:txBody>
      </p:sp>
      <p:sp>
        <p:nvSpPr>
          <p:cNvPr id="33" name="Заголовок 1"/>
          <p:cNvSpPr txBox="1">
            <a:spLocks/>
          </p:cNvSpPr>
          <p:nvPr/>
        </p:nvSpPr>
        <p:spPr>
          <a:xfrm>
            <a:off x="391716" y="1914554"/>
            <a:ext cx="1048651" cy="357251"/>
          </a:xfrm>
          <a:prstGeom prst="rect">
            <a:avLst/>
          </a:prstGeom>
        </p:spPr>
        <p:txBody>
          <a:bodyPr anchor="ctr"/>
          <a:lstStyle>
            <a:defPPr>
              <a:defRPr lang="ru-RU"/>
            </a:defPPr>
            <a:lvl1pPr algn="ctr" defTabSz="1218723" fontAlgn="auto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defRPr sz="1800" b="1">
                <a:solidFill>
                  <a:srgbClr val="002060"/>
                </a:solidFill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endParaRPr lang="ru-RU" dirty="0"/>
          </a:p>
        </p:txBody>
      </p:sp>
      <p:sp>
        <p:nvSpPr>
          <p:cNvPr id="35" name="Заголовок 1"/>
          <p:cNvSpPr txBox="1">
            <a:spLocks/>
          </p:cNvSpPr>
          <p:nvPr/>
        </p:nvSpPr>
        <p:spPr>
          <a:xfrm>
            <a:off x="187156" y="3000535"/>
            <a:ext cx="1366005" cy="357251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218723" fontAlgn="auto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dirty="0" smtClean="0">
                <a:solidFill>
                  <a:srgbClr val="002060"/>
                </a:solidFill>
              </a:rPr>
              <a:t>300 </a:t>
            </a:r>
            <a:r>
              <a:rPr lang="ru-RU" sz="1800" b="1" dirty="0">
                <a:solidFill>
                  <a:srgbClr val="002060"/>
                </a:solidFill>
              </a:rPr>
              <a:t>тыс.</a:t>
            </a: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112414" y="2723946"/>
            <a:ext cx="1048651" cy="357251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218723" fontAlgn="auto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-170872" y="5815135"/>
            <a:ext cx="82977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i="1" dirty="0" smtClean="0">
                <a:solidFill>
                  <a:srgbClr val="002060"/>
                </a:solidFill>
              </a:rPr>
              <a:t>Центра</a:t>
            </a:r>
            <a:r>
              <a:rPr lang="ru-RU" sz="1800" kern="1800" spc="-40" dirty="0" smtClean="0">
                <a:latin typeface="XO Thames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>
                <a:solidFill>
                  <a:srgbClr val="002060"/>
                </a:solidFill>
              </a:rPr>
              <a:t>профилактики детского </a:t>
            </a:r>
            <a:r>
              <a:rPr lang="ru-RU" sz="1800" b="1" i="1" dirty="0" smtClean="0">
                <a:solidFill>
                  <a:srgbClr val="002060"/>
                </a:solidFill>
              </a:rPr>
              <a:t>дорожно-транспортного </a:t>
            </a:r>
            <a:r>
              <a:rPr lang="ru-RU" sz="1800" b="1" i="1" dirty="0">
                <a:solidFill>
                  <a:srgbClr val="002060"/>
                </a:solidFill>
              </a:rPr>
              <a:t>травматизма </a:t>
            </a:r>
            <a:r>
              <a:rPr lang="ru-RU" sz="1800" b="1" i="1" dirty="0" smtClean="0">
                <a:solidFill>
                  <a:srgbClr val="002060"/>
                </a:solidFill>
              </a:rPr>
              <a:t>«Лаборатории безопасности»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264" y="3820809"/>
            <a:ext cx="4749349" cy="3236936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44" name="Заголовок 1"/>
          <p:cNvSpPr txBox="1">
            <a:spLocks/>
          </p:cNvSpPr>
          <p:nvPr/>
        </p:nvSpPr>
        <p:spPr>
          <a:xfrm>
            <a:off x="117203" y="3663064"/>
            <a:ext cx="1407071" cy="357251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218723" fontAlgn="auto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dirty="0" smtClean="0">
                <a:solidFill>
                  <a:srgbClr val="002060"/>
                </a:solidFill>
              </a:rPr>
              <a:t> 130 </a:t>
            </a:r>
            <a:r>
              <a:rPr lang="ru-RU" sz="1800" b="1" dirty="0">
                <a:solidFill>
                  <a:srgbClr val="002060"/>
                </a:solidFill>
              </a:rPr>
              <a:t>тыс.</a:t>
            </a:r>
          </a:p>
        </p:txBody>
      </p:sp>
      <p:sp>
        <p:nvSpPr>
          <p:cNvPr id="45" name="Заголовок 1"/>
          <p:cNvSpPr txBox="1">
            <a:spLocks/>
          </p:cNvSpPr>
          <p:nvPr/>
        </p:nvSpPr>
        <p:spPr>
          <a:xfrm>
            <a:off x="1216584" y="3864820"/>
            <a:ext cx="4308377" cy="357062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218723" fontAlgn="auto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</a:rPr>
              <a:t>школьников прошли </a:t>
            </a:r>
          </a:p>
          <a:p>
            <a:pPr defTabSz="1218723" fontAlgn="auto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</a:rPr>
              <a:t>тестирование по ПДД</a:t>
            </a:r>
          </a:p>
          <a:p>
            <a:pPr defTabSz="1218723" fontAlgn="auto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</a:rPr>
              <a:t>на платформе «</a:t>
            </a:r>
            <a:r>
              <a:rPr lang="ru-RU" sz="1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Учи.ру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</a:rPr>
              <a:t>»</a:t>
            </a:r>
          </a:p>
        </p:txBody>
      </p:sp>
      <p:sp>
        <p:nvSpPr>
          <p:cNvPr id="48" name="Заголовок 1"/>
          <p:cNvSpPr txBox="1">
            <a:spLocks/>
          </p:cNvSpPr>
          <p:nvPr/>
        </p:nvSpPr>
        <p:spPr>
          <a:xfrm>
            <a:off x="1216584" y="2445751"/>
            <a:ext cx="4596883" cy="357062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218723" fontAlgn="auto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</a:rPr>
              <a:t>профилактических </a:t>
            </a:r>
          </a:p>
          <a:p>
            <a:pPr defTabSz="1218723" fontAlgn="auto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</a:rPr>
              <a:t>мероприятий</a:t>
            </a:r>
          </a:p>
        </p:txBody>
      </p:sp>
      <p:sp>
        <p:nvSpPr>
          <p:cNvPr id="49" name="Заголовок 1"/>
          <p:cNvSpPr txBox="1">
            <a:spLocks/>
          </p:cNvSpPr>
          <p:nvPr/>
        </p:nvSpPr>
        <p:spPr>
          <a:xfrm>
            <a:off x="314698" y="2407565"/>
            <a:ext cx="3213548" cy="357062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218723" fontAlgn="auto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dirty="0" smtClean="0">
                <a:solidFill>
                  <a:srgbClr val="002060"/>
                </a:solidFill>
              </a:rPr>
              <a:t>32 тыс.</a:t>
            </a:r>
            <a:endParaRPr lang="ru-RU" sz="1800" b="1" dirty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30549" y="5502049"/>
            <a:ext cx="477393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40 </a:t>
            </a:r>
            <a:r>
              <a:rPr lang="ru-RU" sz="2000" dirty="0">
                <a:solidFill>
                  <a:srgbClr val="002060"/>
                </a:solidFill>
              </a:rPr>
              <a:t>выездных мероприятий </a:t>
            </a:r>
            <a:r>
              <a:rPr lang="ru-RU" sz="2000" dirty="0" smtClean="0">
                <a:solidFill>
                  <a:srgbClr val="002060"/>
                </a:solidFill>
              </a:rPr>
              <a:t>в 2024 году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26" name="Picture 2" descr="https://xn--b1ats.xn--80asehdb/files/t270/2021/59625-12159-13046-mlpkqg.qds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530" y="1378732"/>
            <a:ext cx="5084718" cy="370996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854" y="711505"/>
            <a:ext cx="4287652" cy="3124118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937068" y="81767"/>
            <a:ext cx="112068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800" b="1" i="1" dirty="0">
                <a:solidFill>
                  <a:srgbClr val="002060"/>
                </a:solidFill>
              </a:rPr>
              <a:t>СИСТЕМА ПРОФИЛАКТИЧЕСКИХ МЕРОПРИЯТИЙ ДЕТСКОГО ДОРОЖНО-ТРАНСПОРТНОГО ТРАВМАТИЗМА</a:t>
            </a:r>
            <a:endParaRPr lang="ru-RU" altLang="ru-RU" sz="1800" b="1" i="1" dirty="0">
              <a:solidFill>
                <a:srgbClr val="002060"/>
              </a:solidFill>
            </a:endParaRPr>
          </a:p>
        </p:txBody>
      </p:sp>
      <p:pic>
        <p:nvPicPr>
          <p:cNvPr id="37" name="Рисунок 5" descr="gerb_volgogradskoy_oblasti.png">
            <a:extLst>
              <a:ext uri="{FF2B5EF4-FFF2-40B4-BE49-F238E27FC236}">
                <a16:creationId xmlns:a16="http://schemas.microsoft.com/office/drawing/2014/main" id="{316FFACC-9A9B-407A-B684-2A497BAB40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1" y="3154"/>
            <a:ext cx="590393" cy="611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Заголовок 1"/>
          <p:cNvSpPr txBox="1">
            <a:spLocks/>
          </p:cNvSpPr>
          <p:nvPr/>
        </p:nvSpPr>
        <p:spPr>
          <a:xfrm>
            <a:off x="1216584" y="4540438"/>
            <a:ext cx="4316607" cy="54554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218723" fontAlgn="auto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</a:rPr>
              <a:t>участников регионального </a:t>
            </a:r>
          </a:p>
          <a:p>
            <a:pPr defTabSz="1218723" fontAlgn="auto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</a:rPr>
              <a:t>конкурса «Безопасное колесо»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64554" y="4563338"/>
            <a:ext cx="11061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rgbClr val="002060"/>
                </a:solidFill>
              </a:rPr>
              <a:t>9,5 тыс. </a:t>
            </a:r>
          </a:p>
        </p:txBody>
      </p:sp>
      <p:cxnSp>
        <p:nvCxnSpPr>
          <p:cNvPr id="28" name="Прямая соединительная линия 27">
            <a:extLst/>
          </p:cNvPr>
          <p:cNvCxnSpPr>
            <a:cxnSpLocks/>
          </p:cNvCxnSpPr>
          <p:nvPr/>
        </p:nvCxnSpPr>
        <p:spPr>
          <a:xfrm flipH="1">
            <a:off x="0" y="693490"/>
            <a:ext cx="12190413" cy="0"/>
          </a:xfrm>
          <a:prstGeom prst="line">
            <a:avLst/>
          </a:prstGeom>
          <a:ln w="28575">
            <a:solidFill>
              <a:srgbClr val="005F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994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Прямоугольник 61">
            <a:extLst/>
          </p:cNvPr>
          <p:cNvSpPr/>
          <p:nvPr/>
        </p:nvSpPr>
        <p:spPr>
          <a:xfrm>
            <a:off x="2688068" y="49644"/>
            <a:ext cx="7145841" cy="6833297"/>
          </a:xfrm>
          <a:prstGeom prst="rect">
            <a:avLst/>
          </a:prstGeom>
          <a:blipFill dpi="0" rotWithShape="1">
            <a:blip r:embed="rId3" cstate="print">
              <a:alphaModFix amt="5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90" tIns="38395" rIns="76790" bIns="38395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149176" y="837746"/>
            <a:ext cx="4060296" cy="35206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90" tIns="38395" rIns="76790" bIns="38395" anchor="ctr"/>
          <a:lstStyle/>
          <a:p>
            <a:pPr algn="ctr" defTabSz="1024001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04742" y="1855200"/>
            <a:ext cx="4466643" cy="33047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90" tIns="38395" rIns="76790" bIns="38395" anchor="ctr"/>
          <a:lstStyle/>
          <a:p>
            <a:pPr algn="ctr" defTabSz="1024001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245" name="Заголовок 1"/>
          <p:cNvSpPr txBox="1">
            <a:spLocks/>
          </p:cNvSpPr>
          <p:nvPr/>
        </p:nvSpPr>
        <p:spPr bwMode="auto">
          <a:xfrm>
            <a:off x="8785114" y="987744"/>
            <a:ext cx="2871413" cy="1734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790" tIns="38395" rIns="76790" bIns="38395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200" b="1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10246" name="Заголовок 1"/>
          <p:cNvSpPr txBox="1">
            <a:spLocks/>
          </p:cNvSpPr>
          <p:nvPr/>
        </p:nvSpPr>
        <p:spPr bwMode="auto">
          <a:xfrm>
            <a:off x="6738062" y="3891698"/>
            <a:ext cx="3912677" cy="1019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790" tIns="38395" rIns="76790" bIns="38395" anchor="ctr"/>
          <a:lstStyle>
            <a:lvl1pPr defTabSz="102393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023938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023938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023938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023938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239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239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239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239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700">
                <a:solidFill>
                  <a:srgbClr val="002060"/>
                </a:solidFill>
                <a:latin typeface="Arial" panose="020B0604020202020204" pitchFamily="34" charset="0"/>
              </a:rPr>
              <a:t/>
            </a:r>
            <a:br>
              <a:rPr lang="ru-RU" altLang="ru-RU" sz="1700">
                <a:solidFill>
                  <a:srgbClr val="002060"/>
                </a:solidFill>
                <a:latin typeface="Arial" panose="020B0604020202020204" pitchFamily="34" charset="0"/>
              </a:rPr>
            </a:br>
            <a:r>
              <a:rPr lang="ru-RU" altLang="ru-RU" sz="170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0247" name="TextBox 6"/>
          <p:cNvSpPr txBox="1">
            <a:spLocks noChangeArrowheads="1"/>
          </p:cNvSpPr>
          <p:nvPr/>
        </p:nvSpPr>
        <p:spPr bwMode="auto">
          <a:xfrm>
            <a:off x="157492" y="52752"/>
            <a:ext cx="12056318" cy="63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790" tIns="38395" rIns="76790" bIns="3839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i="1" dirty="0">
                <a:solidFill>
                  <a:srgbClr val="002060"/>
                </a:solidFill>
                <a:latin typeface="Arial" panose="020B0604020202020204" pitchFamily="34" charset="0"/>
              </a:rPr>
              <a:t>ОСНАЩЕНИЕ ОБРАЗОВАТЕЛЬНЫХ ОРГАНИЗАЦИЙ СРЕДСТВАМИ ОБУЧЕНИЯ </a:t>
            </a:r>
            <a:endParaRPr lang="ru-RU" altLang="ru-RU" sz="1800" b="1" i="1" dirty="0" smtClean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i="1" dirty="0" smtClean="0">
                <a:solidFill>
                  <a:srgbClr val="002060"/>
                </a:solidFill>
                <a:latin typeface="Arial" panose="020B0604020202020204" pitchFamily="34" charset="0"/>
              </a:rPr>
              <a:t>И </a:t>
            </a:r>
            <a:r>
              <a:rPr lang="ru-RU" altLang="ru-RU" sz="1800" b="1" i="1" dirty="0">
                <a:solidFill>
                  <a:srgbClr val="002060"/>
                </a:solidFill>
                <a:latin typeface="Arial" panose="020B0604020202020204" pitchFamily="34" charset="0"/>
              </a:rPr>
              <a:t>ОБОРУДОВАНИЕМ </a:t>
            </a:r>
            <a:r>
              <a:rPr lang="ru-RU" altLang="ru-RU" sz="1800" b="1" i="1" dirty="0" smtClean="0">
                <a:solidFill>
                  <a:srgbClr val="002060"/>
                </a:solidFill>
                <a:latin typeface="Arial" panose="020B0604020202020204" pitchFamily="34" charset="0"/>
              </a:rPr>
              <a:t>ПО </a:t>
            </a:r>
            <a:r>
              <a:rPr lang="ru-RU" altLang="ru-RU" sz="1800" b="1" i="1" dirty="0">
                <a:solidFill>
                  <a:srgbClr val="002060"/>
                </a:solidFill>
                <a:latin typeface="Arial" panose="020B0604020202020204" pitchFamily="34" charset="0"/>
              </a:rPr>
              <a:t>ОБУЧЕНИЮ ПРАВИЛАМ ДОРОЖНОГО ДВИЖЕНИЯ</a:t>
            </a:r>
          </a:p>
        </p:txBody>
      </p:sp>
      <p:sp>
        <p:nvSpPr>
          <p:cNvPr id="10250" name="Прямоугольник 26"/>
          <p:cNvSpPr>
            <a:spLocks noChangeArrowheads="1"/>
          </p:cNvSpPr>
          <p:nvPr/>
        </p:nvSpPr>
        <p:spPr bwMode="auto">
          <a:xfrm>
            <a:off x="3668439" y="1211286"/>
            <a:ext cx="4187312" cy="354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790" tIns="38395" rIns="76790" bIns="3839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37,5 </a:t>
            </a:r>
            <a:r>
              <a:rPr lang="ru-RU" altLang="ru-RU" sz="1500" dirty="0">
                <a:solidFill>
                  <a:srgbClr val="002060"/>
                </a:solidFill>
                <a:latin typeface="Times New Roman" panose="02020603050405020304" pitchFamily="18" charset="0"/>
              </a:rPr>
              <a:t>т</a:t>
            </a:r>
            <a:r>
              <a:rPr lang="ru-RU" altLang="ru-RU" sz="15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ыс. единиц оборудования </a:t>
            </a:r>
            <a:r>
              <a:rPr lang="ru-RU" altLang="ru-RU" sz="1500" dirty="0">
                <a:solidFill>
                  <a:srgbClr val="002060"/>
                </a:solidFill>
                <a:latin typeface="Times New Roman" panose="02020603050405020304" pitchFamily="18" charset="0"/>
              </a:rPr>
              <a:t>по ПДД</a:t>
            </a:r>
          </a:p>
        </p:txBody>
      </p:sp>
      <p:sp>
        <p:nvSpPr>
          <p:cNvPr id="10252" name="Прямоугольник 1"/>
          <p:cNvSpPr>
            <a:spLocks noChangeArrowheads="1"/>
          </p:cNvSpPr>
          <p:nvPr/>
        </p:nvSpPr>
        <p:spPr bwMode="auto">
          <a:xfrm>
            <a:off x="1421754" y="861311"/>
            <a:ext cx="11641589" cy="33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790" tIns="38395" rIns="76790" bIns="3839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700" b="1" i="1" dirty="0" smtClean="0">
                <a:solidFill>
                  <a:srgbClr val="002060"/>
                </a:solidFill>
                <a:latin typeface="Arial" panose="020B0604020202020204" pitchFamily="34" charset="0"/>
              </a:rPr>
              <a:t>национальный проект </a:t>
            </a:r>
            <a:r>
              <a:rPr lang="ru-RU" altLang="ru-RU" sz="1700" b="1" i="1" dirty="0">
                <a:solidFill>
                  <a:srgbClr val="002060"/>
                </a:solidFill>
                <a:latin typeface="Arial" panose="020B0604020202020204" pitchFamily="34" charset="0"/>
              </a:rPr>
              <a:t>«Образование»</a:t>
            </a:r>
          </a:p>
        </p:txBody>
      </p:sp>
      <p:sp>
        <p:nvSpPr>
          <p:cNvPr id="10255" name="Прямоугольник 14"/>
          <p:cNvSpPr>
            <a:spLocks noChangeArrowheads="1"/>
          </p:cNvSpPr>
          <p:nvPr/>
        </p:nvSpPr>
        <p:spPr bwMode="auto">
          <a:xfrm>
            <a:off x="563122" y="726890"/>
            <a:ext cx="1386186" cy="354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6790" tIns="38395" rIns="76790" bIns="3839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2019 </a:t>
            </a:r>
            <a:r>
              <a:rPr lang="ru-RU" altLang="ru-RU" sz="1800" b="1" dirty="0">
                <a:solidFill>
                  <a:srgbClr val="002060"/>
                </a:solidFill>
                <a:latin typeface="Arial" panose="020B0604020202020204" pitchFamily="34" charset="0"/>
              </a:rPr>
              <a:t>- </a:t>
            </a:r>
            <a:r>
              <a:rPr lang="ru-RU" altLang="ru-RU" sz="18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2024</a:t>
            </a:r>
            <a:endParaRPr lang="ru-RU" altLang="ru-RU" sz="18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Рисунок 11">
            <a:extLst/>
          </p:cNvPr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21787" y="987744"/>
            <a:ext cx="3713433" cy="2733969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pic>
        <p:nvPicPr>
          <p:cNvPr id="20" name="Рисунок 19" descr="avtgor1"/>
          <p:cNvPicPr/>
          <p:nvPr/>
        </p:nvPicPr>
        <p:blipFill rotWithShape="1">
          <a:blip r:embed="rId5" cstate="print"/>
          <a:srcRect t="6637" b="9853"/>
          <a:stretch/>
        </p:blipFill>
        <p:spPr bwMode="auto">
          <a:xfrm>
            <a:off x="20742" y="3872517"/>
            <a:ext cx="4174388" cy="2697531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cxnSp>
        <p:nvCxnSpPr>
          <p:cNvPr id="21" name="Прямая соединительная линия 20">
            <a:extLst/>
          </p:cNvPr>
          <p:cNvCxnSpPr>
            <a:cxnSpLocks/>
          </p:cNvCxnSpPr>
          <p:nvPr/>
        </p:nvCxnSpPr>
        <p:spPr>
          <a:xfrm flipH="1">
            <a:off x="-1" y="719595"/>
            <a:ext cx="12190413" cy="0"/>
          </a:xfrm>
          <a:prstGeom prst="line">
            <a:avLst/>
          </a:prstGeom>
          <a:ln w="28575">
            <a:solidFill>
              <a:srgbClr val="005F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7"/>
          <p:cNvSpPr>
            <a:spLocks noChangeArrowheads="1"/>
          </p:cNvSpPr>
          <p:nvPr/>
        </p:nvSpPr>
        <p:spPr bwMode="auto">
          <a:xfrm>
            <a:off x="2494806" y="1967941"/>
            <a:ext cx="10215566" cy="60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790" tIns="38395" rIns="76790" bIns="3839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sz="1700" b="1" i="1" dirty="0" smtClean="0">
                <a:solidFill>
                  <a:srgbClr val="002060"/>
                </a:solidFill>
                <a:latin typeface="Arial" panose="020B0604020202020204" pitchFamily="34" charset="0"/>
              </a:rPr>
              <a:t>национальный проект «</a:t>
            </a:r>
            <a:r>
              <a:rPr lang="ru-RU" sz="1700" b="1" i="1" dirty="0">
                <a:solidFill>
                  <a:srgbClr val="002060"/>
                </a:solidFill>
                <a:latin typeface="Arial" panose="020B0604020202020204" pitchFamily="34" charset="0"/>
              </a:rPr>
              <a:t>Безопасные качественные дороги»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700" b="1" i="1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endParaRPr lang="ru-RU" altLang="ru-RU" sz="1700" b="1" i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 bwMode="auto">
          <a:xfrm>
            <a:off x="9080686" y="2626982"/>
            <a:ext cx="2871413" cy="1908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790" tIns="38395" rIns="76790" bIns="38395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sz="1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endParaRPr lang="ru-RU" altLang="ru-RU" sz="12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24" name="Прямоугольник 3"/>
          <p:cNvSpPr>
            <a:spLocks noChangeArrowheads="1"/>
          </p:cNvSpPr>
          <p:nvPr/>
        </p:nvSpPr>
        <p:spPr bwMode="auto">
          <a:xfrm>
            <a:off x="7572196" y="2319169"/>
            <a:ext cx="4718885" cy="1077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790" tIns="38395" rIns="76790" bIns="3839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4,5 тыс. </a:t>
            </a:r>
            <a:endParaRPr lang="ru-RU" altLang="ru-RU" sz="1800" b="1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ru-RU" altLang="ru-RU" sz="1500" dirty="0">
                <a:solidFill>
                  <a:srgbClr val="002060"/>
                </a:solidFill>
                <a:latin typeface="Times New Roman" panose="02020603050405020304" pitchFamily="18" charset="0"/>
              </a:rPr>
              <a:t>комплектов </a:t>
            </a:r>
            <a:r>
              <a:rPr lang="ru-RU" altLang="ru-RU" sz="15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игр и </a:t>
            </a:r>
            <a:r>
              <a:rPr lang="ru-RU" altLang="ru-RU" sz="1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методических </a:t>
            </a:r>
          </a:p>
          <a:p>
            <a:pPr algn="ctr">
              <a:spcBef>
                <a:spcPct val="0"/>
              </a:spcBef>
              <a:buNone/>
            </a:pPr>
            <a:r>
              <a:rPr lang="ru-RU" altLang="ru-RU" sz="1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материалов </a:t>
            </a:r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</a:rPr>
              <a:t>по БДД</a:t>
            </a:r>
          </a:p>
          <a:p>
            <a:pPr algn="ctr">
              <a:spcBef>
                <a:spcPct val="0"/>
              </a:spcBef>
              <a:buNone/>
            </a:pPr>
            <a:r>
              <a:rPr lang="ru-RU" altLang="ru-RU" sz="15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endParaRPr lang="ru-RU" altLang="ru-RU" sz="15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" name="Прямоугольник 4"/>
          <p:cNvSpPr>
            <a:spLocks noChangeArrowheads="1"/>
          </p:cNvSpPr>
          <p:nvPr/>
        </p:nvSpPr>
        <p:spPr bwMode="auto">
          <a:xfrm>
            <a:off x="3119146" y="2416374"/>
            <a:ext cx="5060178" cy="585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790" tIns="38395" rIns="76790" bIns="3839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500" dirty="0">
                <a:solidFill>
                  <a:srgbClr val="002060"/>
                </a:solidFill>
                <a:latin typeface="Times New Roman" panose="02020603050405020304" pitchFamily="18" charset="0"/>
              </a:rPr>
              <a:t>более</a:t>
            </a:r>
            <a:r>
              <a:rPr lang="ru-RU" alt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70 тыс.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5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световозвращающих</a:t>
            </a:r>
            <a:r>
              <a:rPr lang="ru-RU" altLang="ru-RU" sz="15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1500" dirty="0">
                <a:solidFill>
                  <a:srgbClr val="002060"/>
                </a:solidFill>
                <a:latin typeface="Times New Roman" panose="02020603050405020304" pitchFamily="18" charset="0"/>
              </a:rPr>
              <a:t>элементов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4638265" y="1250476"/>
            <a:ext cx="10950002" cy="718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35" algn="ctr">
              <a:spcAft>
                <a:spcPts val="750"/>
              </a:spcAft>
            </a:pP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более </a:t>
            </a:r>
            <a:r>
              <a:rPr lang="ru-RU" sz="1800" b="1" dirty="0">
                <a:solidFill>
                  <a:srgbClr val="002060"/>
                </a:solidFill>
              </a:rPr>
              <a:t>15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</a:rPr>
              <a:t> тыс.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детей обучаются</a:t>
            </a:r>
          </a:p>
          <a:p>
            <a:pPr indent="449535" algn="ctr">
              <a:spcAft>
                <a:spcPts val="750"/>
              </a:spcAft>
            </a:pP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по программам ПДД 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9" name="Рисунок 5" descr="gerb_volgogradskoy_oblasti.png">
            <a:extLst>
              <a:ext uri="{FF2B5EF4-FFF2-40B4-BE49-F238E27FC236}">
                <a16:creationId xmlns:a16="http://schemas.microsoft.com/office/drawing/2014/main" id="{316FFACC-9A9B-407A-B684-2A497BAB40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1" y="3154"/>
            <a:ext cx="590393" cy="611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C6E97F9-135A-4CB1-A5E7-59B5F23BC86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l="23185" t="14949" r="2970" b="18014"/>
          <a:stretch/>
        </p:blipFill>
        <p:spPr>
          <a:xfrm>
            <a:off x="8011028" y="4290105"/>
            <a:ext cx="4124317" cy="2496062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grpSp>
        <p:nvGrpSpPr>
          <p:cNvPr id="31" name="Группа 3"/>
          <p:cNvGrpSpPr>
            <a:grpSpLocks/>
          </p:cNvGrpSpPr>
          <p:nvPr/>
        </p:nvGrpSpPr>
        <p:grpSpPr bwMode="auto">
          <a:xfrm>
            <a:off x="4579150" y="3560794"/>
            <a:ext cx="5692519" cy="850615"/>
            <a:chOff x="502720" y="1155570"/>
            <a:chExt cx="4119621" cy="566188"/>
          </a:xfrm>
        </p:grpSpPr>
        <p:pic>
          <p:nvPicPr>
            <p:cNvPr id="32" name="Picture 4" descr="ÐÐ°ÑÑÐ¸Ð½ÐºÐ¸ Ð¿Ð¾ Ð·Ð°Ð¿ÑÐ¾ÑÑ Ð¿Ð¸ÐºÑÐ¾Ð³ÑÐ°Ð¼Ð¼Ð° ÑÐºÐ¾Ð»ÑÐ½ÑÐ¹ Ð°Ð²ÑÐ¾Ð±ÑÑ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/>
            </a:blip>
            <a:srcRect/>
            <a:stretch>
              <a:fillRect/>
            </a:stretch>
          </p:blipFill>
          <p:spPr bwMode="auto">
            <a:xfrm>
              <a:off x="502720" y="1155570"/>
              <a:ext cx="450108" cy="450108"/>
            </a:xfrm>
            <a:prstGeom prst="rect">
              <a:avLst/>
            </a:prstGeom>
            <a:noFill/>
            <a:extLst/>
          </p:spPr>
        </p:pic>
        <p:grpSp>
          <p:nvGrpSpPr>
            <p:cNvPr id="33" name="Группа 2"/>
            <p:cNvGrpSpPr>
              <a:grpSpLocks/>
            </p:cNvGrpSpPr>
            <p:nvPr/>
          </p:nvGrpSpPr>
          <p:grpSpPr bwMode="auto">
            <a:xfrm>
              <a:off x="1065811" y="1159391"/>
              <a:ext cx="1993185" cy="562367"/>
              <a:chOff x="4818563" y="-1771999"/>
              <a:chExt cx="1993185" cy="562367"/>
            </a:xfrm>
          </p:grpSpPr>
          <p:sp>
            <p:nvSpPr>
              <p:cNvPr id="37" name="Прямоугольник 36"/>
              <p:cNvSpPr/>
              <p:nvPr/>
            </p:nvSpPr>
            <p:spPr bwMode="auto">
              <a:xfrm>
                <a:off x="4818563" y="-1555631"/>
                <a:ext cx="1993185" cy="345999"/>
              </a:xfrm>
              <a:prstGeom prst="rect">
                <a:avLst/>
              </a:prstGeom>
            </p:spPr>
            <p:txBody>
              <a:bodyPr wrap="square" lIns="57587" tIns="28793" rIns="57587" bIns="28793">
                <a:spAutoFit/>
              </a:bodyPr>
              <a:lstStyle/>
              <a:p>
                <a:pPr algn="ctr">
                  <a:defRPr/>
                </a:pPr>
                <a:r>
                  <a:rPr lang="ru-RU" sz="1500" dirty="0" smtClean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автобус </a:t>
                </a:r>
                <a:r>
                  <a:rPr lang="ru-RU" sz="1500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/>
                </a:r>
                <a:br>
                  <a:rPr lang="ru-RU" sz="1500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</a:br>
                <a:r>
                  <a:rPr lang="ru-RU" sz="1500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осуществляют подвоз</a:t>
                </a: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5039778" y="-1771999"/>
                <a:ext cx="1607419" cy="245835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ru-RU" sz="1800" b="1" dirty="0">
                    <a:solidFill>
                      <a:srgbClr val="002060"/>
                    </a:solidFill>
                  </a:rPr>
                  <a:t>481</a:t>
                </a:r>
              </a:p>
            </p:txBody>
          </p:sp>
        </p:grpSp>
        <p:grpSp>
          <p:nvGrpSpPr>
            <p:cNvPr id="34" name="Группа 41"/>
            <p:cNvGrpSpPr>
              <a:grpSpLocks/>
            </p:cNvGrpSpPr>
            <p:nvPr/>
          </p:nvGrpSpPr>
          <p:grpSpPr bwMode="auto">
            <a:xfrm>
              <a:off x="3014922" y="1164233"/>
              <a:ext cx="1607419" cy="417170"/>
              <a:chOff x="6780277" y="-2137544"/>
              <a:chExt cx="1607419" cy="417170"/>
            </a:xfrm>
          </p:grpSpPr>
          <p:sp>
            <p:nvSpPr>
              <p:cNvPr id="35" name="Прямоугольник 34"/>
              <p:cNvSpPr/>
              <p:nvPr/>
            </p:nvSpPr>
            <p:spPr bwMode="auto">
              <a:xfrm>
                <a:off x="6976827" y="-1912726"/>
                <a:ext cx="1150312" cy="192352"/>
              </a:xfrm>
              <a:prstGeom prst="rect">
                <a:avLst/>
              </a:prstGeom>
            </p:spPr>
            <p:txBody>
              <a:bodyPr wrap="square" lIns="57587" tIns="28793" rIns="57587" bIns="28793">
                <a:spAutoFit/>
              </a:bodyPr>
              <a:lstStyle/>
              <a:p>
                <a:pPr algn="ctr">
                  <a:defRPr/>
                </a:pPr>
                <a:r>
                  <a:rPr lang="ru-RU" sz="1500" dirty="0" smtClean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школ</a:t>
                </a:r>
                <a:endParaRPr lang="ru-RU" sz="1500" dirty="0">
                  <a:solidFill>
                    <a:srgbClr val="00206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6780277" y="-2137544"/>
                <a:ext cx="1607419" cy="245835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ru-RU" sz="1800" b="1" dirty="0" smtClean="0">
                    <a:solidFill>
                      <a:srgbClr val="002060"/>
                    </a:solidFill>
                  </a:rPr>
                  <a:t>378</a:t>
                </a:r>
                <a:endParaRPr lang="ru-RU" sz="1800" b="1" dirty="0">
                  <a:solidFill>
                    <a:srgbClr val="002060"/>
                  </a:solidFill>
                </a:endParaRPr>
              </a:p>
            </p:txBody>
          </p:sp>
        </p:grpSp>
      </p:grpSp>
      <p:grpSp>
        <p:nvGrpSpPr>
          <p:cNvPr id="40" name="Группа 13"/>
          <p:cNvGrpSpPr>
            <a:grpSpLocks/>
          </p:cNvGrpSpPr>
          <p:nvPr/>
        </p:nvGrpSpPr>
        <p:grpSpPr bwMode="auto">
          <a:xfrm>
            <a:off x="4243572" y="4683425"/>
            <a:ext cx="5524042" cy="1895999"/>
            <a:chOff x="443399" y="2436538"/>
            <a:chExt cx="4046706" cy="1424682"/>
          </a:xfrm>
        </p:grpSpPr>
        <p:grpSp>
          <p:nvGrpSpPr>
            <p:cNvPr id="41" name="Группа 7"/>
            <p:cNvGrpSpPr>
              <a:grpSpLocks/>
            </p:cNvGrpSpPr>
            <p:nvPr/>
          </p:nvGrpSpPr>
          <p:grpSpPr bwMode="auto">
            <a:xfrm>
              <a:off x="1597977" y="2436538"/>
              <a:ext cx="2892128" cy="1424682"/>
              <a:chOff x="2005295" y="2471162"/>
              <a:chExt cx="2892128" cy="1424682"/>
            </a:xfrm>
          </p:grpSpPr>
          <p:sp>
            <p:nvSpPr>
              <p:cNvPr id="45" name="TextBox 44"/>
              <p:cNvSpPr txBox="1"/>
              <p:nvPr/>
            </p:nvSpPr>
            <p:spPr bwMode="auto">
              <a:xfrm>
                <a:off x="2395357" y="3060437"/>
                <a:ext cx="1601564" cy="2312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ru-RU" sz="1400" dirty="0" err="1">
                    <a:solidFill>
                      <a:srgbClr val="002060"/>
                    </a:solidFill>
                  </a:rPr>
                  <a:t>тахографами</a:t>
                </a:r>
                <a:endParaRPr lang="ru-RU" sz="1400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 bwMode="auto">
              <a:xfrm>
                <a:off x="2395357" y="2471162"/>
                <a:ext cx="2502066" cy="5550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ru-RU" sz="1400" dirty="0">
                    <a:solidFill>
                      <a:srgbClr val="002060"/>
                    </a:solidFill>
                  </a:rPr>
                  <a:t>навигационной </a:t>
                </a:r>
                <a:endParaRPr lang="ru-RU" sz="1400" dirty="0" smtClean="0">
                  <a:solidFill>
                    <a:srgbClr val="002060"/>
                  </a:solidFill>
                </a:endParaRPr>
              </a:p>
              <a:p>
                <a:pPr>
                  <a:defRPr/>
                </a:pPr>
                <a:r>
                  <a:rPr lang="ru-RU" sz="1400" dirty="0" smtClean="0">
                    <a:solidFill>
                      <a:srgbClr val="002060"/>
                    </a:solidFill>
                  </a:rPr>
                  <a:t>Системой</a:t>
                </a:r>
              </a:p>
              <a:p>
                <a:pPr>
                  <a:defRPr/>
                </a:pPr>
                <a:r>
                  <a:rPr lang="ru-RU" sz="1400" dirty="0" smtClean="0">
                    <a:solidFill>
                      <a:srgbClr val="002060"/>
                    </a:solidFill>
                  </a:rPr>
                  <a:t>ГЛОНАСС/</a:t>
                </a:r>
                <a:r>
                  <a:rPr lang="en-US" sz="1400" dirty="0">
                    <a:solidFill>
                      <a:srgbClr val="002060"/>
                    </a:solidFill>
                  </a:rPr>
                  <a:t>GPS</a:t>
                </a:r>
                <a:endParaRPr lang="ru-RU" sz="1400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 bwMode="auto">
              <a:xfrm>
                <a:off x="2390847" y="3502689"/>
                <a:ext cx="2173110" cy="3931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ru-RU" sz="1400" dirty="0">
                    <a:solidFill>
                      <a:srgbClr val="002060"/>
                    </a:solidFill>
                  </a:rPr>
                  <a:t>проблесковыми </a:t>
                </a:r>
              </a:p>
              <a:p>
                <a:pPr>
                  <a:defRPr/>
                </a:pPr>
                <a:r>
                  <a:rPr lang="ru-RU" sz="1400" dirty="0">
                    <a:solidFill>
                      <a:srgbClr val="002060"/>
                    </a:solidFill>
                  </a:rPr>
                  <a:t>маячками</a:t>
                </a:r>
              </a:p>
            </p:txBody>
          </p:sp>
          <p:pic>
            <p:nvPicPr>
              <p:cNvPr id="48" name="Picture 6" descr="ÐÐ°ÑÑÐ¸Ð½ÐºÐ¸ Ð¿Ð¾ Ð·Ð°Ð¿ÑÐ¾ÑÑ Ð¿Ð¸ÐºÑÐ¾Ð³ÑÐ°Ð¼Ð¼Ð° ÑÐ°ÑÐ¾Ð³ÑÐ°Ñ"/>
              <p:cNvPicPr>
                <a:picLocks noChangeAspect="1" noChangeArrowheads="1"/>
              </p:cNvPicPr>
              <p:nvPr/>
            </p:nvPicPr>
            <p:blipFill>
              <a:blip r:embed="rId9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stretch>
                <a:fillRect/>
              </a:stretch>
            </p:blipFill>
            <p:spPr bwMode="auto">
              <a:xfrm>
                <a:off x="2005295" y="3071350"/>
                <a:ext cx="352267" cy="352267"/>
              </a:xfrm>
              <a:prstGeom prst="rect">
                <a:avLst/>
              </a:prstGeom>
              <a:noFill/>
              <a:extLst/>
            </p:spPr>
          </p:pic>
          <p:pic>
            <p:nvPicPr>
              <p:cNvPr id="49" name="Picture 8" descr="ÐÐ¾ÑÐ¾Ð¶ÐµÐµ Ð¸Ð·Ð¾Ð±ÑÐ°Ð¶ÐµÐ½Ð¸Ðµ"/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clrChange>
                  <a:clrFrom>
                    <a:srgbClr val="F9F9F9"/>
                  </a:clrFrom>
                  <a:clrTo>
                    <a:srgbClr val="F9F9F9">
                      <a:alpha val="0"/>
                    </a:srgbClr>
                  </a:clrTo>
                </a:clrChange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 l="14657" t="15949" r="14783" b="27754"/>
              <a:stretch/>
            </p:blipFill>
            <p:spPr bwMode="auto">
              <a:xfrm>
                <a:off x="2008363" y="3603211"/>
                <a:ext cx="349200" cy="291001"/>
              </a:xfrm>
              <a:prstGeom prst="rect">
                <a:avLst/>
              </a:prstGeom>
              <a:noFill/>
              <a:extLst/>
            </p:spPr>
          </p:pic>
          <p:pic>
            <p:nvPicPr>
              <p:cNvPr id="50" name="Picture 10" descr="ÐÐ°ÑÑÐ¸Ð½ÐºÐ¸ Ð¿Ð¾ Ð·Ð°Ð¿ÑÐ¾ÑÑ Ð¿Ð¸ÐºÑÐ¾Ð³ÑÐ°Ð¼Ð¼Ð° Ð³Ð»Ð¾Ð½Ð°ÑÑ"/>
              <p:cNvPicPr>
                <a:picLocks noChangeAspect="1" noChangeArrowheads="1"/>
              </p:cNvPicPr>
              <p:nvPr/>
            </p:nvPicPr>
            <p:blipFill>
              <a:blip r:embed="rId11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stretch>
                <a:fillRect/>
              </a:stretch>
            </p:blipFill>
            <p:spPr bwMode="auto">
              <a:xfrm>
                <a:off x="2007619" y="2541812"/>
                <a:ext cx="349944" cy="349944"/>
              </a:xfrm>
              <a:prstGeom prst="rect">
                <a:avLst/>
              </a:prstGeom>
              <a:noFill/>
              <a:extLst/>
            </p:spPr>
          </p:pic>
        </p:grpSp>
        <p:grpSp>
          <p:nvGrpSpPr>
            <p:cNvPr id="42" name="Группа 11"/>
            <p:cNvGrpSpPr>
              <a:grpSpLocks/>
            </p:cNvGrpSpPr>
            <p:nvPr/>
          </p:nvGrpSpPr>
          <p:grpSpPr bwMode="auto">
            <a:xfrm>
              <a:off x="443399" y="2528406"/>
              <a:ext cx="1004564" cy="992358"/>
              <a:chOff x="391210" y="2528406"/>
              <a:chExt cx="1039983" cy="992358"/>
            </a:xfrm>
          </p:grpSpPr>
          <p:sp>
            <p:nvSpPr>
              <p:cNvPr id="43" name="TextBox 42"/>
              <p:cNvSpPr txBox="1"/>
              <p:nvPr/>
            </p:nvSpPr>
            <p:spPr bwMode="auto">
              <a:xfrm>
                <a:off x="497798" y="2619344"/>
                <a:ext cx="887189" cy="5550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ru-RU" sz="1400" dirty="0">
                    <a:solidFill>
                      <a:schemeClr val="accent5">
                        <a:lumMod val="50000"/>
                      </a:schemeClr>
                    </a:solidFill>
                  </a:rPr>
                  <a:t>автобусов</a:t>
                </a:r>
              </a:p>
              <a:p>
                <a:pPr algn="ctr">
                  <a:defRPr/>
                </a:pPr>
                <a:r>
                  <a:rPr lang="ru-RU" sz="1400" dirty="0">
                    <a:solidFill>
                      <a:schemeClr val="accent5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100% </a:t>
                </a:r>
              </a:p>
              <a:p>
                <a:pPr algn="ctr">
                  <a:defRPr/>
                </a:pPr>
                <a:r>
                  <a:rPr lang="ru-RU" sz="1400" dirty="0">
                    <a:solidFill>
                      <a:schemeClr val="accent5">
                        <a:lumMod val="50000"/>
                      </a:schemeClr>
                    </a:solidFill>
                  </a:rPr>
                  <a:t>обеспечено</a:t>
                </a:r>
              </a:p>
            </p:txBody>
          </p:sp>
          <p:sp>
            <p:nvSpPr>
              <p:cNvPr id="44" name="Овал 43"/>
              <p:cNvSpPr/>
              <p:nvPr/>
            </p:nvSpPr>
            <p:spPr>
              <a:xfrm>
                <a:off x="391210" y="2528406"/>
                <a:ext cx="1039983" cy="992358"/>
              </a:xfrm>
              <a:prstGeom prst="ellipse">
                <a:avLst/>
              </a:prstGeom>
              <a:noFill/>
              <a:ln w="101600">
                <a:solidFill>
                  <a:srgbClr val="2F6D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140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51" name="TextBox 50"/>
          <p:cNvSpPr txBox="1"/>
          <p:nvPr/>
        </p:nvSpPr>
        <p:spPr bwMode="auto">
          <a:xfrm>
            <a:off x="9889761" y="3573810"/>
            <a:ext cx="2175127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800" b="1" dirty="0">
                <a:solidFill>
                  <a:srgbClr val="002060"/>
                </a:solidFill>
              </a:rPr>
              <a:t>11 100</a:t>
            </a:r>
          </a:p>
        </p:txBody>
      </p:sp>
      <p:sp>
        <p:nvSpPr>
          <p:cNvPr id="52" name="Прямоугольник 51"/>
          <p:cNvSpPr/>
          <p:nvPr/>
        </p:nvSpPr>
        <p:spPr bwMode="auto">
          <a:xfrm>
            <a:off x="10458485" y="3873367"/>
            <a:ext cx="1829409" cy="288981"/>
          </a:xfrm>
          <a:prstGeom prst="rect">
            <a:avLst/>
          </a:prstGeom>
        </p:spPr>
        <p:txBody>
          <a:bodyPr wrap="square" lIns="57587" tIns="28793" rIns="57587" bIns="28793">
            <a:spAutoFit/>
          </a:bodyPr>
          <a:lstStyle/>
          <a:p>
            <a:pPr>
              <a:defRPr/>
            </a:pPr>
            <a:r>
              <a:rPr lang="ru-RU" sz="1500" dirty="0">
                <a:solidFill>
                  <a:srgbClr val="002060"/>
                </a:solidFill>
                <a:latin typeface="Times New Roman" panose="02020603050405020304" pitchFamily="18" charset="0"/>
              </a:rPr>
              <a:t>школьников</a:t>
            </a:r>
          </a:p>
        </p:txBody>
      </p:sp>
    </p:spTree>
    <p:extLst>
      <p:ext uri="{BB962C8B-B14F-4D97-AF65-F5344CB8AC3E}">
        <p14:creationId xmlns:p14="http://schemas.microsoft.com/office/powerpoint/2010/main" val="32128167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Рисунок 119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679" y="256665"/>
            <a:ext cx="7641837" cy="657872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167214" y="837506"/>
            <a:ext cx="5414529" cy="3521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95006" y="1701602"/>
            <a:ext cx="5414529" cy="33057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6527254" y="2925738"/>
            <a:ext cx="5217322" cy="1020143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smtClean="0">
                <a:solidFill>
                  <a:srgbClr val="002060"/>
                </a:solidFill>
              </a:rPr>
              <a:t/>
            </a:r>
            <a:br>
              <a:rPr lang="ru-RU" sz="2000" dirty="0" smtClean="0">
                <a:solidFill>
                  <a:srgbClr val="002060"/>
                </a:solidFill>
              </a:rPr>
            </a:br>
            <a:r>
              <a:rPr lang="ru-RU" sz="2000" dirty="0" smtClean="0">
                <a:solidFill>
                  <a:srgbClr val="002060"/>
                </a:solidFill>
              </a:rPr>
              <a:t> 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766614" y="55929"/>
            <a:ext cx="11577882" cy="71438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i="1" dirty="0" smtClean="0">
                <a:solidFill>
                  <a:srgbClr val="002060"/>
                </a:solidFill>
              </a:rPr>
              <a:t>ОРГАНИЗАЦИЯ И ПРОВЕДЕНИЕ РЕГИОНАЛЬНЫХ ПРОФИЛЬНЫХ СМЕН ПО БЕЗОПАСНОСТИ ДОРОЖНОГО ДВИЖЕНИЯ В ОРГАНИЗАЦИЯХ ОТДЫХА ДЕТЕЙ И ИХ ОЗДОРОВЛЕНИЯ</a:t>
            </a:r>
            <a:endParaRPr lang="ru-RU" sz="1800" b="1" i="1" dirty="0">
              <a:solidFill>
                <a:srgbClr val="00206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590" y="1341562"/>
            <a:ext cx="4478697" cy="298879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547" y="3979370"/>
            <a:ext cx="4604895" cy="319496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9" name="Picture 4" descr="https://sun9-81.userapi.com/impg/aWNks7qUr03-jH_HkBZU8YgYPc50oHrSj7GLcQ/TpxBJtxDSKs.jpg?size=795x605&amp;quality=95&amp;sign=a97ea02a7547de6c29b15102b1c571a4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186" y="1350117"/>
            <a:ext cx="4313526" cy="297943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61.userapi.com/impg/vWG1Gq27_H6Ie61vnrmNMvc-RaRqx3oj3UV6Kw/4_78ZpitfRw.jpg?size=1280x960&amp;quality=95&amp;sign=f4fcbc2d43a4a281998c8684b4c9546c&amp;type=album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9" r="4116" b="14499"/>
          <a:stretch/>
        </p:blipFill>
        <p:spPr bwMode="auto">
          <a:xfrm>
            <a:off x="7789329" y="1345629"/>
            <a:ext cx="4541621" cy="303116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un9-34.userapi.com/impg/UDlMi7o4UpYM_gQFq5hBaaTMFPTdsc0BRv0Pqw/9KrSpmQxa_Q.jpg?size=810x1080&amp;quality=95&amp;sign=4259c2e7c0e66f19ef39bf4a0e06b9ae&amp;type=album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2" t="13299" r="-1413" b="24275"/>
          <a:stretch/>
        </p:blipFill>
        <p:spPr bwMode="auto">
          <a:xfrm>
            <a:off x="3884185" y="4043867"/>
            <a:ext cx="4313526" cy="306597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509" y="4043867"/>
            <a:ext cx="4514536" cy="306597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317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957968" y="842174"/>
            <a:ext cx="6092825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› </a:t>
            </a:r>
            <a:r>
              <a:rPr lang="ru-RU" sz="2000" b="1" dirty="0" smtClean="0">
                <a:solidFill>
                  <a:srgbClr val="002060"/>
                </a:solidFill>
              </a:rPr>
              <a:t>39 тыс.</a:t>
            </a:r>
            <a:r>
              <a:rPr lang="ru-RU" sz="1800" dirty="0" smtClean="0">
                <a:solidFill>
                  <a:srgbClr val="002060"/>
                </a:solidFill>
              </a:rPr>
              <a:t> </a:t>
            </a:r>
            <a:r>
              <a:rPr lang="ru-RU" sz="1800" dirty="0">
                <a:solidFill>
                  <a:srgbClr val="002060"/>
                </a:solidFill>
              </a:rPr>
              <a:t>обучающихся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65210" y="874119"/>
            <a:ext cx="25699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50  </a:t>
            </a:r>
            <a:r>
              <a:rPr lang="ru-RU" sz="1800" dirty="0" smtClean="0">
                <a:solidFill>
                  <a:srgbClr val="002060"/>
                </a:solidFill>
              </a:rPr>
              <a:t>профильных смен</a:t>
            </a: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861378" y="837506"/>
            <a:ext cx="6092825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23 </a:t>
            </a:r>
            <a:r>
              <a:rPr lang="ru-RU" sz="1800" dirty="0" smtClean="0">
                <a:solidFill>
                  <a:srgbClr val="002060"/>
                </a:solidFill>
              </a:rPr>
              <a:t>школьных лагеря</a:t>
            </a: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300005" y="837506"/>
            <a:ext cx="6092825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14 </a:t>
            </a:r>
            <a:r>
              <a:rPr lang="ru-RU" sz="1800" dirty="0" smtClean="0">
                <a:solidFill>
                  <a:srgbClr val="002060"/>
                </a:solidFill>
              </a:rPr>
              <a:t>оздоровительных лагерей</a:t>
            </a:r>
            <a:endParaRPr lang="ru-RU" sz="1800" dirty="0">
              <a:solidFill>
                <a:srgbClr val="002060"/>
              </a:solidFill>
            </a:endParaRPr>
          </a:p>
        </p:txBody>
      </p:sp>
      <p:pic>
        <p:nvPicPr>
          <p:cNvPr id="19" name="Рисунок 5" descr="gerb_volgogradskoy_oblasti.png">
            <a:extLst>
              <a:ext uri="{FF2B5EF4-FFF2-40B4-BE49-F238E27FC236}">
                <a16:creationId xmlns:a16="http://schemas.microsoft.com/office/drawing/2014/main" id="{544C32B2-6523-45C1-8614-6AF8A19FDF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1" y="3154"/>
            <a:ext cx="590393" cy="611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Прямая соединительная линия 19"/>
          <p:cNvCxnSpPr/>
          <p:nvPr/>
        </p:nvCxnSpPr>
        <p:spPr>
          <a:xfrm>
            <a:off x="0" y="765498"/>
            <a:ext cx="12190413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42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167189" y="838444"/>
            <a:ext cx="5412571" cy="35204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723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95658" y="1702227"/>
            <a:ext cx="5412571" cy="3304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723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6527098" y="2925921"/>
            <a:ext cx="5215435" cy="1019774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8723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rgbClr val="002060"/>
                </a:solidFill>
              </a:rPr>
              <a:t/>
            </a:r>
            <a:br>
              <a:rPr lang="ru-RU" sz="2000" dirty="0">
                <a:solidFill>
                  <a:srgbClr val="002060"/>
                </a:solidFill>
              </a:rPr>
            </a:br>
            <a:r>
              <a:rPr lang="ru-RU" sz="2000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11226" y="1290018"/>
            <a:ext cx="4860971" cy="414518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8723" fontAlgn="auto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002060"/>
                </a:solidFill>
              </a:rPr>
              <a:t>Программа </a:t>
            </a:r>
          </a:p>
          <a:p>
            <a:pPr algn="ctr" defTabSz="1218723" fontAlgn="auto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002060"/>
                </a:solidFill>
              </a:rPr>
              <a:t>«Родительский всеобуч»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33" name="Заголовок 1"/>
          <p:cNvSpPr txBox="1">
            <a:spLocks/>
          </p:cNvSpPr>
          <p:nvPr/>
        </p:nvSpPr>
        <p:spPr>
          <a:xfrm>
            <a:off x="219011" y="2267484"/>
            <a:ext cx="1048651" cy="357251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218723" fontAlgn="auto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1338384" y="1898500"/>
            <a:ext cx="2971168" cy="414518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218723" fontAlgn="auto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</a:rPr>
              <a:t>родительских 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патрулей</a:t>
            </a:r>
            <a:endParaRPr lang="ru-RU" sz="18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" name="Заголовок 1"/>
          <p:cNvSpPr txBox="1">
            <a:spLocks/>
          </p:cNvSpPr>
          <p:nvPr/>
        </p:nvSpPr>
        <p:spPr>
          <a:xfrm>
            <a:off x="464622" y="1938796"/>
            <a:ext cx="1048651" cy="357251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218723" fontAlgn="auto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002060"/>
                </a:solidFill>
              </a:rPr>
              <a:t>616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42" name="Заголовок 1"/>
          <p:cNvSpPr txBox="1">
            <a:spLocks/>
          </p:cNvSpPr>
          <p:nvPr/>
        </p:nvSpPr>
        <p:spPr>
          <a:xfrm>
            <a:off x="1324490" y="2407164"/>
            <a:ext cx="2971168" cy="414518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218723" fontAlgn="auto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участник</a:t>
            </a:r>
            <a:endParaRPr lang="ru-RU" sz="18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3" name="Заголовок 1"/>
          <p:cNvSpPr txBox="1">
            <a:spLocks/>
          </p:cNvSpPr>
          <p:nvPr/>
        </p:nvSpPr>
        <p:spPr>
          <a:xfrm>
            <a:off x="369401" y="2421682"/>
            <a:ext cx="1091790" cy="414518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218723" fontAlgn="auto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002060"/>
                </a:solidFill>
              </a:rPr>
              <a:t>3241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79313" y="123472"/>
            <a:ext cx="116955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i="1" dirty="0" smtClean="0">
                <a:solidFill>
                  <a:srgbClr val="002060"/>
                </a:solidFill>
              </a:rPr>
              <a:t>ОРГАНИЗАЦИЯ СИСТЕМНОЙ РАБОТЫ С РОДИТЕЛЯМИ ПО ОБУЧЕНИЮ ДЕТЕЙ ОСНОВАМ ПРАВИЛ</a:t>
            </a:r>
            <a:endParaRPr lang="en-US" sz="1800" b="1" i="1" dirty="0" smtClean="0">
              <a:solidFill>
                <a:srgbClr val="002060"/>
              </a:solidFill>
            </a:endParaRPr>
          </a:p>
          <a:p>
            <a:r>
              <a:rPr lang="ru-RU" sz="1800" b="1" i="1" dirty="0" smtClean="0">
                <a:solidFill>
                  <a:srgbClr val="002060"/>
                </a:solidFill>
              </a:rPr>
              <a:t> ДОРОЖНОГО ДВИЖЕНИЯ И ПРИВИТИЮ ИМ НАВЫКОВ БЕЗОПАСНОГО ПОВЕДЕНИЯ НА ДОРОГАХ </a:t>
            </a:r>
            <a:endParaRPr lang="en-US" sz="1800" b="1" i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69344" y="4110906"/>
            <a:ext cx="3821069" cy="2696212"/>
          </a:xfrm>
          <a:prstGeom prst="rect">
            <a:avLst/>
          </a:prstGeom>
          <a:ln>
            <a:solidFill>
              <a:srgbClr val="FFC000"/>
            </a:solidFill>
          </a:ln>
          <a:effectLst>
            <a:softEdge rad="1270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358039" y="3461732"/>
            <a:ext cx="9557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6 тыс.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64502" y="4118087"/>
            <a:ext cx="7553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</a:rPr>
              <a:t>3</a:t>
            </a:r>
            <a:r>
              <a:rPr lang="ru-RU" sz="2000" b="1" dirty="0" smtClean="0">
                <a:solidFill>
                  <a:srgbClr val="002060"/>
                </a:solidFill>
              </a:rPr>
              <a:t>045</a:t>
            </a:r>
            <a:endParaRPr lang="ru-RU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338384" y="4110906"/>
            <a:ext cx="24918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</a:rPr>
              <a:t>мероприятий, акций,</a:t>
            </a:r>
          </a:p>
          <a:p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</a:rPr>
              <a:t>конкурсов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338656" y="3620722"/>
            <a:ext cx="2508764" cy="290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8723" fontAlgn="auto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</a:rPr>
              <a:t>родительских собраний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-961245" y="6020785"/>
            <a:ext cx="64198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solidFill>
                  <a:srgbClr val="002060"/>
                </a:solidFill>
              </a:rPr>
              <a:t>н</a:t>
            </a:r>
            <a:r>
              <a:rPr lang="ru-RU" sz="1600" b="1" i="1" dirty="0" smtClean="0">
                <a:solidFill>
                  <a:srgbClr val="002060"/>
                </a:solidFill>
              </a:rPr>
              <a:t>а сайте Центра </a:t>
            </a:r>
            <a:r>
              <a:rPr lang="ru-RU" sz="1600" b="1" i="1" dirty="0">
                <a:solidFill>
                  <a:srgbClr val="002060"/>
                </a:solidFill>
              </a:rPr>
              <a:t>по профилактике </a:t>
            </a:r>
            <a:endParaRPr lang="ru-RU" sz="1600" b="1" i="1" dirty="0" smtClean="0">
              <a:solidFill>
                <a:srgbClr val="002060"/>
              </a:solidFill>
            </a:endParaRPr>
          </a:p>
          <a:p>
            <a:pPr algn="ctr"/>
            <a:r>
              <a:rPr lang="ru-RU" sz="1600" b="1" i="1" dirty="0" smtClean="0">
                <a:solidFill>
                  <a:srgbClr val="002060"/>
                </a:solidFill>
              </a:rPr>
              <a:t>ДДТТ «Лаборатория безопасности»</a:t>
            </a:r>
            <a:endParaRPr lang="ru-RU" sz="1600" b="1" i="1" dirty="0">
              <a:solidFill>
                <a:srgbClr val="002060"/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933" y="1162603"/>
            <a:ext cx="4271516" cy="305284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181" y="1125538"/>
            <a:ext cx="4452892" cy="306649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3" name="Прямоугольник 52"/>
          <p:cNvSpPr/>
          <p:nvPr/>
        </p:nvSpPr>
        <p:spPr>
          <a:xfrm>
            <a:off x="764633" y="5027887"/>
            <a:ext cx="41785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</a:rPr>
              <a:t>методическое материалы, </a:t>
            </a:r>
            <a:endParaRPr lang="ru-RU" sz="1800" dirty="0" smtClean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ролики, 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</a:rPr>
              <a:t>онлайн-викторины </a:t>
            </a:r>
          </a:p>
        </p:txBody>
      </p:sp>
      <p:sp>
        <p:nvSpPr>
          <p:cNvPr id="28" name="Заголовок 1"/>
          <p:cNvSpPr txBox="1">
            <a:spLocks/>
          </p:cNvSpPr>
          <p:nvPr/>
        </p:nvSpPr>
        <p:spPr>
          <a:xfrm>
            <a:off x="343756" y="2925738"/>
            <a:ext cx="1091790" cy="414518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218723" fontAlgn="auto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002060"/>
                </a:solidFill>
              </a:rPr>
              <a:t>2300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1313649" y="3007753"/>
            <a:ext cx="2971168" cy="414518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218723" fontAlgn="auto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</a:rPr>
              <a:t>выходов родительских патрулей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3365" y="4842844"/>
            <a:ext cx="1053530" cy="1053530"/>
          </a:xfrm>
          <a:prstGeom prst="rect">
            <a:avLst/>
          </a:prstGeom>
        </p:spPr>
      </p:pic>
      <p:pic>
        <p:nvPicPr>
          <p:cNvPr id="34" name="Рисунок 5" descr="gerb_volgogradskoy_oblasti.png">
            <a:extLst>
              <a:ext uri="{FF2B5EF4-FFF2-40B4-BE49-F238E27FC236}">
                <a16:creationId xmlns:a16="http://schemas.microsoft.com/office/drawing/2014/main" id="{316FFACC-9A9B-407A-B684-2A497BAB40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1" y="3154"/>
            <a:ext cx="590393" cy="611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221489" y="4118087"/>
            <a:ext cx="2112792" cy="2800389"/>
          </a:xfrm>
          <a:prstGeom prst="rect">
            <a:avLst/>
          </a:prstGeom>
          <a:ln>
            <a:solidFill>
              <a:srgbClr val="FFC000"/>
            </a:solidFill>
          </a:ln>
          <a:effectLst>
            <a:softEdge rad="127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326932" y="4142302"/>
            <a:ext cx="2052699" cy="2664816"/>
          </a:xfrm>
          <a:prstGeom prst="rect">
            <a:avLst/>
          </a:prstGeom>
        </p:spPr>
      </p:pic>
      <p:cxnSp>
        <p:nvCxnSpPr>
          <p:cNvPr id="31" name="Прямая соединительная линия 30">
            <a:extLst/>
          </p:cNvPr>
          <p:cNvCxnSpPr>
            <a:cxnSpLocks/>
          </p:cNvCxnSpPr>
          <p:nvPr/>
        </p:nvCxnSpPr>
        <p:spPr>
          <a:xfrm flipH="1">
            <a:off x="0" y="909514"/>
            <a:ext cx="12190413" cy="0"/>
          </a:xfrm>
          <a:prstGeom prst="line">
            <a:avLst/>
          </a:prstGeom>
          <a:ln w="28575">
            <a:solidFill>
              <a:srgbClr val="005F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57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4160" y="-98598"/>
            <a:ext cx="10971213" cy="1143000"/>
          </a:xfrm>
        </p:spPr>
        <p:txBody>
          <a:bodyPr/>
          <a:lstStyle/>
          <a:p>
            <a:r>
              <a:rPr lang="ru-RU" sz="1800" b="1" i="1" dirty="0" smtClean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СТАТИСТИКА ДОРОЖНО-ТРАНСПОРТНЫХ ПРОИСШЕСТВИЙ (ДТП) С УЧАСТИЕМ ДЕТЕЙ </a:t>
            </a:r>
            <a:br>
              <a:rPr lang="ru-RU" sz="1800" b="1" i="1" dirty="0" smtClean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1800" b="1" i="1" dirty="0" smtClean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 ПЕРИОД (ЯНВАРЬ - МАРТ 2025 ГОДА)</a:t>
            </a:r>
            <a:endParaRPr lang="ru-RU" sz="1800" b="1" i="1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4" name="Прямая соединительная линия 3">
            <a:extLst/>
          </p:cNvPr>
          <p:cNvCxnSpPr>
            <a:cxnSpLocks/>
          </p:cNvCxnSpPr>
          <p:nvPr/>
        </p:nvCxnSpPr>
        <p:spPr>
          <a:xfrm flipH="1">
            <a:off x="0" y="765498"/>
            <a:ext cx="12190413" cy="0"/>
          </a:xfrm>
          <a:prstGeom prst="line">
            <a:avLst/>
          </a:prstGeom>
          <a:ln w="28575">
            <a:solidFill>
              <a:srgbClr val="005F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 descr="gerb_volgogradskoy_oblasti.png">
            <a:extLst>
              <a:ext uri="{FF2B5EF4-FFF2-40B4-BE49-F238E27FC236}">
                <a16:creationId xmlns:a16="http://schemas.microsoft.com/office/drawing/2014/main" id="{A8BF7ED8-42EB-4222-89E1-0D780DD5B4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1" y="3154"/>
            <a:ext cx="590393" cy="611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584811" y="1146154"/>
            <a:ext cx="10971213" cy="4527550"/>
          </a:xfrm>
        </p:spPr>
        <p:txBody>
          <a:bodyPr/>
          <a:lstStyle/>
          <a:p>
            <a:r>
              <a:rPr lang="ru-RU" sz="2000" b="1" i="1" dirty="0">
                <a:solidFill>
                  <a:srgbClr val="002060"/>
                </a:solidFill>
              </a:rPr>
              <a:t>Всего  ДТП – </a:t>
            </a:r>
            <a:r>
              <a:rPr lang="ru-RU" sz="2000" b="1" i="1" dirty="0" smtClean="0">
                <a:solidFill>
                  <a:srgbClr val="002060"/>
                </a:solidFill>
              </a:rPr>
              <a:t>50 (+ 2 %)</a:t>
            </a:r>
          </a:p>
          <a:p>
            <a:endParaRPr lang="ru-RU" sz="1200" b="1" i="1" dirty="0" smtClean="0">
              <a:solidFill>
                <a:srgbClr val="002060"/>
              </a:solidFill>
            </a:endParaRPr>
          </a:p>
          <a:p>
            <a:r>
              <a:rPr lang="ru-RU" sz="2000" b="1" i="1" dirty="0" smtClean="0">
                <a:solidFill>
                  <a:srgbClr val="002060"/>
                </a:solidFill>
              </a:rPr>
              <a:t>ДТП </a:t>
            </a:r>
            <a:r>
              <a:rPr lang="ru-RU" sz="2000" b="1" i="1" dirty="0">
                <a:solidFill>
                  <a:srgbClr val="002060"/>
                </a:solidFill>
              </a:rPr>
              <a:t>с участием несовершеннолетних в возрасте до 16 лет</a:t>
            </a:r>
            <a:r>
              <a:rPr lang="ru-RU" sz="2000" b="1" i="1" dirty="0" smtClean="0">
                <a:solidFill>
                  <a:srgbClr val="002060"/>
                </a:solidFill>
              </a:rPr>
              <a:t>:</a:t>
            </a:r>
          </a:p>
          <a:p>
            <a:endParaRPr lang="ru-RU" sz="1200" b="1" i="1" dirty="0">
              <a:solidFill>
                <a:srgbClr val="002060"/>
              </a:solidFill>
            </a:endParaRPr>
          </a:p>
          <a:p>
            <a:r>
              <a:rPr lang="ru-RU" sz="2000" b="1" i="1" dirty="0">
                <a:solidFill>
                  <a:srgbClr val="FF0000"/>
                </a:solidFill>
              </a:rPr>
              <a:t>погибло: </a:t>
            </a:r>
            <a:r>
              <a:rPr lang="ru-RU" sz="2000" b="1" i="1" dirty="0" smtClean="0">
                <a:solidFill>
                  <a:srgbClr val="FF0000"/>
                </a:solidFill>
              </a:rPr>
              <a:t>2 человека </a:t>
            </a:r>
            <a:r>
              <a:rPr lang="ru-RU" sz="2000" b="1" i="1" dirty="0" smtClean="0">
                <a:solidFill>
                  <a:srgbClr val="002060"/>
                </a:solidFill>
              </a:rPr>
              <a:t>( + 100 </a:t>
            </a:r>
            <a:r>
              <a:rPr lang="ru-RU" sz="2000" b="1" i="1" dirty="0">
                <a:solidFill>
                  <a:srgbClr val="002060"/>
                </a:solidFill>
              </a:rPr>
              <a:t>%), </a:t>
            </a:r>
            <a:r>
              <a:rPr lang="ru-RU" sz="2000" b="1" i="1" dirty="0">
                <a:solidFill>
                  <a:srgbClr val="FF0000"/>
                </a:solidFill>
              </a:rPr>
              <a:t>ранено: </a:t>
            </a:r>
            <a:r>
              <a:rPr lang="ru-RU" sz="2000" b="1" i="1" dirty="0" smtClean="0">
                <a:solidFill>
                  <a:srgbClr val="FF0000"/>
                </a:solidFill>
              </a:rPr>
              <a:t>64 человек </a:t>
            </a:r>
            <a:r>
              <a:rPr lang="ru-RU" sz="2000" b="1" i="1" dirty="0" smtClean="0">
                <a:solidFill>
                  <a:srgbClr val="002060"/>
                </a:solidFill>
              </a:rPr>
              <a:t>(+ 18 %)</a:t>
            </a:r>
          </a:p>
          <a:p>
            <a:endParaRPr lang="ru-RU" sz="1200" b="1" i="1" dirty="0">
              <a:solidFill>
                <a:srgbClr val="002060"/>
              </a:solidFill>
            </a:endParaRPr>
          </a:p>
          <a:p>
            <a:r>
              <a:rPr lang="ru-RU" sz="2000" b="1" i="1" dirty="0" smtClean="0">
                <a:solidFill>
                  <a:srgbClr val="002060"/>
                </a:solidFill>
              </a:rPr>
              <a:t>45  ДТП ( +12 %) - нарушение </a:t>
            </a:r>
            <a:r>
              <a:rPr lang="ru-RU" sz="2000" b="1" i="1" dirty="0">
                <a:solidFill>
                  <a:srgbClr val="002060"/>
                </a:solidFill>
              </a:rPr>
              <a:t>правил БДД </a:t>
            </a:r>
            <a:r>
              <a:rPr lang="ru-RU" sz="2000" b="1" i="1" dirty="0" smtClean="0">
                <a:solidFill>
                  <a:srgbClr val="002060"/>
                </a:solidFill>
              </a:rPr>
              <a:t>водителями</a:t>
            </a:r>
          </a:p>
          <a:p>
            <a:endParaRPr lang="ru-RU" sz="2000" b="1" i="1" dirty="0">
              <a:solidFill>
                <a:srgbClr val="002060"/>
              </a:solidFill>
            </a:endParaRPr>
          </a:p>
          <a:p>
            <a:r>
              <a:rPr lang="ru-RU" sz="2000" b="1" i="1" dirty="0" smtClean="0">
                <a:solidFill>
                  <a:srgbClr val="002060"/>
                </a:solidFill>
              </a:rPr>
              <a:t>4 ДТП (+ 100 %) - </a:t>
            </a:r>
            <a:r>
              <a:rPr lang="ru-RU" sz="2000" b="1" i="1" dirty="0">
                <a:solidFill>
                  <a:srgbClr val="002060"/>
                </a:solidFill>
              </a:rPr>
              <a:t>нарушение водителями правил перевозки </a:t>
            </a:r>
            <a:r>
              <a:rPr lang="ru-RU" sz="2000" b="1" i="1" dirty="0" smtClean="0">
                <a:solidFill>
                  <a:srgbClr val="002060"/>
                </a:solidFill>
              </a:rPr>
              <a:t>несовершеннолетних</a:t>
            </a:r>
          </a:p>
          <a:p>
            <a:endParaRPr lang="ru-RU" sz="1200" b="1" i="1" dirty="0">
              <a:solidFill>
                <a:srgbClr val="002060"/>
              </a:solidFill>
            </a:endParaRPr>
          </a:p>
          <a:p>
            <a:r>
              <a:rPr lang="ru-RU" sz="2000" b="1" i="1" dirty="0" smtClean="0">
                <a:solidFill>
                  <a:srgbClr val="002060"/>
                </a:solidFill>
              </a:rPr>
              <a:t>4 </a:t>
            </a:r>
            <a:r>
              <a:rPr lang="ru-RU" sz="2000" b="1" i="1" dirty="0">
                <a:solidFill>
                  <a:srgbClr val="002060"/>
                </a:solidFill>
              </a:rPr>
              <a:t>ДТП </a:t>
            </a:r>
            <a:r>
              <a:rPr lang="ru-RU" sz="2000" b="1" i="1" dirty="0" smtClean="0">
                <a:solidFill>
                  <a:srgbClr val="002060"/>
                </a:solidFill>
              </a:rPr>
              <a:t>(+ 50 </a:t>
            </a:r>
            <a:r>
              <a:rPr lang="ru-RU" sz="2000" b="1" i="1" dirty="0">
                <a:solidFill>
                  <a:srgbClr val="002060"/>
                </a:solidFill>
              </a:rPr>
              <a:t>%) </a:t>
            </a:r>
            <a:r>
              <a:rPr lang="ru-RU" sz="2000" b="1" i="1" dirty="0" smtClean="0">
                <a:solidFill>
                  <a:srgbClr val="002060"/>
                </a:solidFill>
              </a:rPr>
              <a:t>- несовершеннолетними </a:t>
            </a:r>
            <a:r>
              <a:rPr lang="ru-RU" sz="2000" b="1" i="1" dirty="0">
                <a:solidFill>
                  <a:srgbClr val="002060"/>
                </a:solidFill>
              </a:rPr>
              <a:t>пешеходами по собственной  </a:t>
            </a:r>
            <a:r>
              <a:rPr lang="ru-RU" sz="2000" b="1" i="1" dirty="0" smtClean="0">
                <a:solidFill>
                  <a:srgbClr val="002060"/>
                </a:solidFill>
              </a:rPr>
              <a:t>неосторожности</a:t>
            </a:r>
          </a:p>
          <a:p>
            <a:endParaRPr lang="ru-RU" sz="1200" b="1" i="1" dirty="0">
              <a:solidFill>
                <a:srgbClr val="002060"/>
              </a:solidFill>
            </a:endParaRPr>
          </a:p>
          <a:p>
            <a:pPr algn="ctr">
              <a:buNone/>
            </a:pPr>
            <a:r>
              <a:rPr lang="ru-RU" sz="2000" b="1" i="1" dirty="0" smtClean="0">
                <a:solidFill>
                  <a:srgbClr val="002060"/>
                </a:solidFill>
              </a:rPr>
              <a:t>8 несовершеннолетних не  имели </a:t>
            </a:r>
            <a:r>
              <a:rPr lang="ru-RU" sz="2000" b="1" i="1" dirty="0" err="1" smtClean="0">
                <a:solidFill>
                  <a:srgbClr val="002060"/>
                </a:solidFill>
              </a:rPr>
              <a:t>световозращающих</a:t>
            </a:r>
            <a:r>
              <a:rPr lang="ru-RU" sz="2000" b="1" i="1" dirty="0" smtClean="0">
                <a:solidFill>
                  <a:srgbClr val="002060"/>
                </a:solidFill>
              </a:rPr>
              <a:t> элементов.  </a:t>
            </a:r>
          </a:p>
        </p:txBody>
      </p:sp>
    </p:spTree>
    <p:extLst>
      <p:ext uri="{BB962C8B-B14F-4D97-AF65-F5344CB8AC3E}">
        <p14:creationId xmlns:p14="http://schemas.microsoft.com/office/powerpoint/2010/main" val="11574674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2752754" y="614540"/>
            <a:ext cx="6576228" cy="6408712"/>
          </a:xfrm>
          <a:prstGeom prst="rect">
            <a:avLst/>
          </a:prstGeom>
          <a:blipFill dpi="0" rotWithShape="1">
            <a:blip r:embed="rId3" cstate="print">
              <a:alphaModFix amt="5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05BB203C-46D8-40EA-B1C1-AA97DB30B324}"/>
              </a:ext>
            </a:extLst>
          </p:cNvPr>
          <p:cNvSpPr/>
          <p:nvPr/>
        </p:nvSpPr>
        <p:spPr>
          <a:xfrm>
            <a:off x="2361066" y="3155"/>
            <a:ext cx="2671120" cy="2594640"/>
          </a:xfrm>
          <a:prstGeom prst="rect">
            <a:avLst/>
          </a:prstGeom>
          <a:blipFill dpi="0" rotWithShape="1">
            <a:blip r:embed="rId4" cstate="print">
              <a:alphaModFix amt="5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ей </a:t>
            </a:r>
            <a:r>
              <a:rPr lang="ru-RU" dirty="0"/>
              <a:t>из-за нарушений ПДД водителями;</a:t>
            </a:r>
          </a:p>
          <a:p>
            <a:r>
              <a:rPr lang="ru-RU" b="1" dirty="0"/>
              <a:t>51</a:t>
            </a:r>
            <a:r>
              <a:rPr lang="ru-RU" dirty="0"/>
              <a:t> ребенок по своей неосторожности.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167214" y="837506"/>
            <a:ext cx="5414529" cy="3521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58422" y="1125538"/>
            <a:ext cx="5955982" cy="33057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8361028" y="1068449"/>
            <a:ext cx="3829385" cy="1736284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6951661" y="3891671"/>
            <a:ext cx="5217322" cy="1020143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rgbClr val="002060"/>
                </a:solidFill>
              </a:rPr>
              <a:t/>
            </a:r>
            <a:br>
              <a:rPr lang="ru-RU" sz="2000" dirty="0">
                <a:solidFill>
                  <a:srgbClr val="002060"/>
                </a:solidFill>
              </a:rPr>
            </a:br>
            <a:r>
              <a:rPr lang="ru-RU" sz="2000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28" name="TextBox 63">
            <a:extLst>
              <a:ext uri="{FF2B5EF4-FFF2-40B4-BE49-F238E27FC236}">
                <a16:creationId xmlns:a16="http://schemas.microsoft.com/office/drawing/2014/main" id="{60F4C73D-64CC-46AC-9A1E-F2EB71F8D5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566" y="239316"/>
            <a:ext cx="11855847" cy="6894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sz="2000" b="1" i="1" dirty="0">
                <a:solidFill>
                  <a:srgbClr val="002060"/>
                </a:solidFill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ru-RU" sz="2800" b="1" i="1" dirty="0" smtClean="0">
                <a:solidFill>
                  <a:srgbClr val="FF0000"/>
                </a:solidFill>
                <a:sym typeface="Symbol" panose="05050102010706020507" pitchFamily="18" charset="2"/>
              </a:rPr>
              <a:t></a:t>
            </a:r>
            <a:r>
              <a:rPr lang="ru-RU" sz="2000" b="1" i="1" dirty="0" smtClean="0">
                <a:solidFill>
                  <a:srgbClr val="002060"/>
                </a:solidFill>
                <a:sym typeface="Symbol" panose="05050102010706020507" pitchFamily="18" charset="2"/>
              </a:rPr>
              <a:t> </a:t>
            </a:r>
            <a:r>
              <a:rPr lang="ru-RU" sz="2000" b="1" i="1" dirty="0" smtClean="0">
                <a:solidFill>
                  <a:srgbClr val="002060"/>
                </a:solidFill>
              </a:rPr>
              <a:t>Основными причинами ДТП по неосторожности детей чаще всего являются: 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ru-RU" sz="2000" b="1" i="1" dirty="0" smtClean="0">
                <a:solidFill>
                  <a:srgbClr val="002060"/>
                </a:solidFill>
              </a:rPr>
              <a:t>переход проезжей части в неположенном месте (в нескольких метрах от пешеходного     перехода, на запрещающий сигнал светофора и др.)</a:t>
            </a:r>
          </a:p>
          <a:p>
            <a:pPr>
              <a:lnSpc>
                <a:spcPct val="150000"/>
              </a:lnSpc>
            </a:pPr>
            <a:endParaRPr lang="ru-RU" sz="2000" b="1" i="1" dirty="0" smtClean="0">
              <a:solidFill>
                <a:srgbClr val="00206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ru-RU" sz="2000" b="1" i="1" dirty="0">
                <a:solidFill>
                  <a:srgbClr val="FF0000"/>
                </a:solidFill>
              </a:rPr>
              <a:t>отсутствие </a:t>
            </a:r>
            <a:r>
              <a:rPr lang="ru-RU" sz="2000" b="1" i="1" dirty="0" err="1">
                <a:solidFill>
                  <a:srgbClr val="FF0000"/>
                </a:solidFill>
              </a:rPr>
              <a:t>световозращающих</a:t>
            </a:r>
            <a:r>
              <a:rPr lang="ru-RU" sz="2000" b="1" i="1" dirty="0">
                <a:solidFill>
                  <a:srgbClr val="FF0000"/>
                </a:solidFill>
              </a:rPr>
              <a:t> элементов в темное время </a:t>
            </a:r>
            <a:r>
              <a:rPr lang="ru-RU" sz="2000" b="1" i="1" dirty="0" smtClean="0">
                <a:solidFill>
                  <a:srgbClr val="FF0000"/>
                </a:solidFill>
              </a:rPr>
              <a:t>суток</a:t>
            </a:r>
            <a:endParaRPr lang="ru-RU" sz="2000" b="1" i="1" dirty="0">
              <a:solidFill>
                <a:srgbClr val="FF000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endParaRPr lang="ru-RU" sz="2000" b="1" i="1" dirty="0" smtClean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2000" b="1" i="1" dirty="0" smtClean="0">
                <a:solidFill>
                  <a:srgbClr val="002060"/>
                </a:solidFill>
              </a:rPr>
              <a:t>-   выход на дорогу из-за стоящего автомобиля или из-за неподвижных объектов</a:t>
            </a:r>
          </a:p>
          <a:p>
            <a:pPr>
              <a:lnSpc>
                <a:spcPct val="150000"/>
              </a:lnSpc>
            </a:pPr>
            <a:r>
              <a:rPr lang="ru-RU" sz="2000" b="1" i="1" dirty="0" smtClean="0">
                <a:solidFill>
                  <a:srgbClr val="002060"/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ru-RU" sz="2000" b="1" i="1" dirty="0" smtClean="0">
                <a:solidFill>
                  <a:srgbClr val="002060"/>
                </a:solidFill>
              </a:rPr>
              <a:t>-   игра на проезжей части или в непосредственной близости от нее</a:t>
            </a:r>
          </a:p>
          <a:p>
            <a:pPr>
              <a:lnSpc>
                <a:spcPct val="150000"/>
              </a:lnSpc>
            </a:pPr>
            <a:endParaRPr lang="ru-RU" sz="2000" b="1" i="1" dirty="0" smtClean="0">
              <a:solidFill>
                <a:srgbClr val="00206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ru-RU" sz="2000" b="1" i="1" dirty="0" smtClean="0">
                <a:solidFill>
                  <a:srgbClr val="002060"/>
                </a:solidFill>
              </a:rPr>
              <a:t>управление детьми-водителями механических </a:t>
            </a:r>
            <a:r>
              <a:rPr lang="ru-RU" sz="2000" b="1" i="1" dirty="0">
                <a:solidFill>
                  <a:srgbClr val="002060"/>
                </a:solidFill>
              </a:rPr>
              <a:t>транспортных </a:t>
            </a:r>
            <a:r>
              <a:rPr lang="ru-RU" sz="2000" b="1" i="1" dirty="0" smtClean="0">
                <a:solidFill>
                  <a:srgbClr val="002060"/>
                </a:solidFill>
              </a:rPr>
              <a:t>средств, велосипедов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endParaRPr lang="ru-RU" sz="2000" b="1" i="1" dirty="0" smtClean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endParaRPr lang="ru-RU" sz="2000" b="1" i="1" dirty="0">
              <a:solidFill>
                <a:srgbClr val="002060"/>
              </a:solidFill>
            </a:endParaRPr>
          </a:p>
          <a:p>
            <a:pPr algn="ctr"/>
            <a:endParaRPr lang="ru-RU" altLang="ru-RU" sz="2000" b="1" i="1" dirty="0">
              <a:solidFill>
                <a:srgbClr val="002060"/>
              </a:solidFill>
            </a:endParaRPr>
          </a:p>
        </p:txBody>
      </p:sp>
      <p:pic>
        <p:nvPicPr>
          <p:cNvPr id="59" name="Рисунок 5" descr="gerb_volgogradskoy_oblasti.png">
            <a:extLst>
              <a:ext uri="{FF2B5EF4-FFF2-40B4-BE49-F238E27FC236}">
                <a16:creationId xmlns:a16="http://schemas.microsoft.com/office/drawing/2014/main" id="{544C32B2-6523-45C1-8614-6AF8A19FDF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1" y="3154"/>
            <a:ext cx="590393" cy="611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6">
            <a:extLst>
              <a:ext uri="{FF2B5EF4-FFF2-40B4-BE49-F238E27FC236}">
                <a16:creationId xmlns:a16="http://schemas.microsoft.com/office/drawing/2014/main" id="{0F496331-0891-4154-8CC7-7B1A714148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234" y="14486"/>
            <a:ext cx="116266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1800" b="1" i="1" dirty="0" smtClean="0">
                <a:solidFill>
                  <a:srgbClr val="002060"/>
                </a:solidFill>
              </a:rPr>
              <a:t>ОСНОВНЫЕ ПРИЧИНЫ ДЕТСКОГО ДОРОЖНО – ТРАНСПОРТНОГО ТРАВМАТИЗМА</a:t>
            </a:r>
          </a:p>
          <a:p>
            <a:pPr algn="ctr"/>
            <a:r>
              <a:rPr lang="ru-RU" sz="1800" b="1" i="1" dirty="0" smtClean="0">
                <a:solidFill>
                  <a:srgbClr val="002060"/>
                </a:solidFill>
              </a:rPr>
              <a:t> В ВОЛГОГРАДСКОЙ ОБЛАСТИ</a:t>
            </a:r>
            <a:endParaRPr lang="ru-RU" sz="1800" b="1" i="1" dirty="0">
              <a:solidFill>
                <a:srgbClr val="002060"/>
              </a:solidFill>
            </a:endParaRPr>
          </a:p>
        </p:txBody>
      </p:sp>
      <p:cxnSp>
        <p:nvCxnSpPr>
          <p:cNvPr id="13" name="Прямая соединительная линия 12">
            <a:extLst/>
          </p:cNvPr>
          <p:cNvCxnSpPr>
            <a:cxnSpLocks/>
          </p:cNvCxnSpPr>
          <p:nvPr/>
        </p:nvCxnSpPr>
        <p:spPr>
          <a:xfrm flipH="1">
            <a:off x="0" y="621482"/>
            <a:ext cx="12190413" cy="0"/>
          </a:xfrm>
          <a:prstGeom prst="line">
            <a:avLst/>
          </a:prstGeom>
          <a:ln w="28575">
            <a:solidFill>
              <a:srgbClr val="005F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654248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Материалы о достижениях отрали Образование_для комфин" id="{2C8D5686-6645-487A-A3BA-D0DD90AC5A03}" vid="{47CCB472-25B8-443C-A27F-559C0262D381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13453</TotalTime>
  <Words>617</Words>
  <Application>Microsoft Office PowerPoint</Application>
  <PresentationFormat>Произвольный</PresentationFormat>
  <Paragraphs>164</Paragraphs>
  <Slides>9</Slides>
  <Notes>9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9" baseType="lpstr">
      <vt:lpstr>Arial</vt:lpstr>
      <vt:lpstr>Arial Black</vt:lpstr>
      <vt:lpstr>Calibri</vt:lpstr>
      <vt:lpstr>Georgia</vt:lpstr>
      <vt:lpstr>Symbol</vt:lpstr>
      <vt:lpstr>Times New Roman</vt:lpstr>
      <vt:lpstr>Wingdings</vt:lpstr>
      <vt:lpstr>XO Thames</vt:lpstr>
      <vt:lpstr>Тема Office</vt:lpstr>
      <vt:lpstr>Acrobat Document</vt:lpstr>
      <vt:lpstr>Презентация PowerPoint</vt:lpstr>
      <vt:lpstr>  Совместный план проведения мероприятий, направленный на профилактику детского дорожно-транспортного травматизма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СТАТИСТИКА ДОРОЖНО-ТРАНСПОРТНЫХ ПРОИСШЕСТВИЙ (ДТП) С УЧАСТИЕМ ДЕТЕЙ  ЗА ПЕРИОД (ЯНВАРЬ - МАРТ 2025 ГОДА)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Орехов Дмитрий Евгеньевич</cp:lastModifiedBy>
  <cp:revision>652</cp:revision>
  <cp:lastPrinted>2024-05-06T09:34:49Z</cp:lastPrinted>
  <dcterms:created xsi:type="dcterms:W3CDTF">2018-03-13T15:10:50Z</dcterms:created>
  <dcterms:modified xsi:type="dcterms:W3CDTF">2025-05-06T09:18:35Z</dcterms:modified>
</cp:coreProperties>
</file>