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1" r:id="rId5"/>
    <p:sldId id="265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DFC4EA-508D-4E4F-94B2-8807B3E5B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4B34DF-4563-44F4-B331-F62CFD49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247CE8-D349-4320-98C7-0D1D3F50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0007B9-3FE5-4D45-97D8-F2A2CC7D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1C71D6-C13F-44D0-82D3-89885871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3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8FEEC8-682A-45FC-8F60-B0C4EABB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467176-2498-42E2-B55F-05550DA98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23ABD6-5234-4A78-91EF-0C75B119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C64D9E-69CB-4C8B-B01E-68EAA0A7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A8D2F8-7A3F-4BD0-93F0-E6D185EF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6E217E-8667-44C8-AA0B-7A21A1CB9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43311A-8D30-4E09-AD4B-F04C90394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FDA499-3664-4DC9-BC12-36AE1E1F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34B29F-3747-4B0E-A8DB-8AED76A5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EB46E2-AA40-4ABB-9D5C-BD39C0FC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3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8C14CA-D34E-458A-81ED-AE46E4CB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5054D9-412F-4418-84EF-EF86D083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73C12E-BC60-4FC2-92C2-25E67BA7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9625E8-8A3A-47A1-8AA0-582EBB98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DF9C49-78B9-4848-9AA8-57F82FB5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4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6688D-68D7-4598-8171-5486F397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518557-4FF9-42A0-BD3D-6383A3DE6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B1E988-2D52-48DC-B38A-E4F0C0F6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AAC34D-DA15-4921-B86B-2E40E726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F712E9-8C4C-4700-BE93-45BBEAB3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414DC-2F3D-4A62-B477-F657FB4B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7273E1-CA4E-48FC-A3BD-F994E78EE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10AD11-A38B-43E9-86A5-8377E426F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F15D1A-28A3-43A4-BDB7-8116B80F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A48EC4-620A-43E6-BD8D-888EE925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EDEAE5-F407-480A-9C0B-31F3A110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761213-C0EB-4928-B310-893D8E99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8571A9-46DF-4199-8CFA-F466EBACF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EA8B70-34A0-4DA5-9A3A-825CD1D12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6517B6-AD8D-4022-8B40-1CDB46DD3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388266-78E0-4F9E-80A3-3CC2962FF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3E83542-72A2-4044-8AA3-792068AE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75BB7D1-6267-4077-9072-14085477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0C8F5BA-8FC0-4265-ABA6-4B21607A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2F146-D42D-4460-B92E-E6574919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FD8B65D-29AF-4953-B68B-2D6EE8D6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6700FE-9BB5-4092-A3AD-FD0038A2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667861-B297-4505-B0C1-D6980185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8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85130F2-0F39-46FB-B497-CAD1B872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7AF2F8-6A9F-4C6B-AF0B-92CE1027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ABB586-856D-488B-A1B0-E16A780F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02552C-0818-4F8C-B334-E5C19203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2899A7-19BE-4C6A-A604-A6F672782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51A1B5-2744-4C8B-88D7-62BD84B47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8D227C-D969-498F-BCCD-FE4C071E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56774E-B889-4932-994A-02C05BBC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F9FF75-B0D2-4469-B88F-9DE67398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2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01A66-6FBD-435E-A0E5-8ADC942F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21CBFC5-BC5A-47D0-B903-9698738BB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6C280F-E0E7-4189-927A-0EE199065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CC9B3E-8D75-478E-A554-1BB415E9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BFE6F0-478F-4141-B51E-0476621C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766826-88F4-4A81-AAEE-385DE208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6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07EB21-E02D-4405-9C33-47EAC3A1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1896B4-6CA2-4748-9C9F-D7C4338C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61D40-AFF8-4C0C-BAA8-DCD37F3A4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118C-FBBC-48DF-A3E5-7A2B857C65F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C0BF75-147E-4C51-90E1-59E1F216D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A62EF3-16E6-4D8C-8EE9-67B1C80FD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CAF1F-B4C6-4041-AEF8-8406E2A9C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786" y="2762053"/>
            <a:ext cx="10722428" cy="2043989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    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</a:t>
            </a:r>
            <a:r>
              <a:rPr lang="ru-RU" sz="2200" smtClean="0"/>
              <a:t>Центр по профилактике </a:t>
            </a:r>
            <a:r>
              <a:rPr lang="ru-RU" sz="2200" dirty="0" smtClean="0"/>
              <a:t>детского дорожно-транспортного травматизма </a:t>
            </a:r>
            <a:br>
              <a:rPr lang="ru-RU" sz="2200" dirty="0" smtClean="0"/>
            </a:br>
            <a:r>
              <a:rPr lang="ru-RU" sz="2200" dirty="0" smtClean="0"/>
              <a:t>Волгоградской области</a:t>
            </a:r>
            <a:br>
              <a:rPr lang="ru-RU" sz="2200" dirty="0" smtClean="0"/>
            </a:br>
            <a:r>
              <a:rPr lang="ru-RU" sz="2200" dirty="0" smtClean="0"/>
              <a:t>государственного бюджетного учреждения </a:t>
            </a:r>
            <a:r>
              <a:rPr lang="ru-RU" sz="2200" dirty="0"/>
              <a:t>дополнительного образования</a:t>
            </a:r>
            <a:br>
              <a:rPr lang="ru-RU" sz="2200" dirty="0"/>
            </a:br>
            <a:r>
              <a:rPr lang="ru-RU" sz="2200" dirty="0"/>
              <a:t>"Детский технопарк "Кванториум"</a:t>
            </a:r>
            <a:br>
              <a:rPr lang="ru-RU" sz="2200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4400" b="1" i="1" dirty="0">
                <a:solidFill>
                  <a:schemeClr val="accent2"/>
                </a:solidFill>
              </a:rPr>
              <a:t>Ответственность родителей за жизнь и здоровье детей во время каникул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3C4E39-DFFB-4EA0-ADB3-FAF85618B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7914"/>
            <a:ext cx="9144000" cy="718457"/>
          </a:xfrm>
        </p:spPr>
        <p:txBody>
          <a:bodyPr/>
          <a:lstStyle/>
          <a:p>
            <a:r>
              <a:rPr lang="ru-RU" dirty="0"/>
              <a:t>Волгоград</a:t>
            </a:r>
            <a:r>
              <a:rPr lang="ru-RU"/>
              <a:t>, </a:t>
            </a:r>
            <a:r>
              <a:rPr lang="ru-RU" smtClean="0"/>
              <a:t>2025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4C84A802-6425-46F2-9231-F5C8ED688A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2F9452-42EA-4F32-99DC-E2AD481B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4" y="217158"/>
            <a:ext cx="1244843" cy="11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3CF03F-2AEC-4CA0-84F8-3918F7D8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accent2"/>
                </a:solidFill>
                <a:latin typeface="+mj-lt"/>
              </a:rPr>
              <a:t>Помните - сохранение жизни и здоровья детей - главная обязанность родителей!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E6A70A-91DD-4339-9DA4-9933C6F6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19" y="314632"/>
            <a:ext cx="2487561" cy="2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04B46-707A-4458-8D84-363E92AF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460" y="449428"/>
            <a:ext cx="9148481" cy="821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Ответственность родителей за нахождение детей в общественных местах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B5E8C0-F1C7-4EEF-B1C3-32824701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544"/>
            <a:ext cx="10515600" cy="49904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Родители несут полную ответственность за жизнь и здоровье своих детей (согласно ст.63, 65 Семейного кодекса РФ, ст. 5.35 Кодекса Российской Федерации об административных правонарушениях – КоАП РФ).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b="1" dirty="0"/>
              <a:t>Дети до 18 лет</a:t>
            </a:r>
            <a:r>
              <a:rPr lang="ru-RU" dirty="0"/>
              <a:t> </a:t>
            </a:r>
            <a:r>
              <a:rPr lang="ru-RU" b="1" dirty="0"/>
              <a:t>с 22 часов до 6 часов</a:t>
            </a:r>
            <a:r>
              <a:rPr lang="ru-RU" dirty="0"/>
              <a:t> по местному времени (ст. 1 Федеральный закон от 24.07.1998 N 124-ФЗ "Об основных гарантиях прав ребенка в Российской Федерации") имеют право находится на улице или в общественных местах (в том числе в кафе) </a:t>
            </a:r>
            <a:r>
              <a:rPr lang="ru-RU" b="1" dirty="0"/>
              <a:t>только в сопровождении взрослых</a:t>
            </a:r>
            <a:r>
              <a:rPr lang="ru-RU" dirty="0"/>
              <a:t>. Ответственность за это несут исключительно родители ребенка.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18AFD0-5E65-4B7D-B6CE-4C981690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57EE89-5E80-4B02-A1A8-B0D10764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618"/>
            <a:ext cx="10515600" cy="47093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Источником повышенной опасности для детей являются велосипеды и получившие, на сегодняшний день, распространение </a:t>
            </a:r>
            <a:r>
              <a:rPr lang="ru-RU" b="1" dirty="0"/>
              <a:t>средства индивидуальной мобильности </a:t>
            </a:r>
            <a:r>
              <a:rPr lang="ru-RU" dirty="0"/>
              <a:t>(</a:t>
            </a:r>
            <a:r>
              <a:rPr lang="ru-RU" b="1" dirty="0"/>
              <a:t>СИМ</a:t>
            </a:r>
            <a:r>
              <a:rPr lang="ru-RU" dirty="0"/>
              <a:t>: </a:t>
            </a:r>
            <a:r>
              <a:rPr lang="ru-RU" dirty="0" err="1"/>
              <a:t>электросамокаты</a:t>
            </a:r>
            <a:r>
              <a:rPr lang="ru-RU" dirty="0"/>
              <a:t>, </a:t>
            </a:r>
            <a:r>
              <a:rPr lang="ru-RU" dirty="0" err="1"/>
              <a:t>электроскейтборды</a:t>
            </a:r>
            <a:r>
              <a:rPr lang="ru-RU" dirty="0"/>
              <a:t>, </a:t>
            </a:r>
            <a:r>
              <a:rPr lang="ru-RU" dirty="0" err="1"/>
              <a:t>гироскутеры</a:t>
            </a:r>
            <a:r>
              <a:rPr lang="ru-RU" dirty="0"/>
              <a:t>, </a:t>
            </a:r>
            <a:r>
              <a:rPr lang="ru-RU" dirty="0" err="1"/>
              <a:t>сигвеи</a:t>
            </a:r>
            <a:r>
              <a:rPr lang="ru-RU" dirty="0"/>
              <a:t>, </a:t>
            </a:r>
            <a:r>
              <a:rPr lang="ru-RU" dirty="0" err="1"/>
              <a:t>моноколеса</a:t>
            </a:r>
            <a:r>
              <a:rPr lang="ru-RU" dirty="0"/>
              <a:t> и иные аналогичные средства передвижения).</a:t>
            </a:r>
          </a:p>
          <a:p>
            <a:pPr marL="0" indent="0" algn="just">
              <a:buNone/>
            </a:pPr>
            <a:r>
              <a:rPr lang="ru-RU" dirty="0"/>
              <a:t>С 1 марта 2023 года появились правила дорожного движения для СИМ, вступило в силу Постановление Правительства РФ от 06.10.2022 N 1769. 11 октября 2023 г. Правительство РФ  утвердило «дорожную карту» мероприятий, направленных на дополнительное нормативно-правовое регулирование развития СИМ и обеспечение дорожного движения при их использовании (</a:t>
            </a:r>
            <a:r>
              <a:rPr lang="en-US" dirty="0"/>
              <a:t>N 11752-</a:t>
            </a:r>
            <a:r>
              <a:rPr lang="ru-RU" dirty="0"/>
              <a:t>П50-МХ).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23E33E-795A-4F89-A4A2-7115D50FAFF0}"/>
              </a:ext>
            </a:extLst>
          </p:cNvPr>
          <p:cNvSpPr txBox="1"/>
          <p:nvPr/>
        </p:nvSpPr>
        <p:spPr>
          <a:xfrm>
            <a:off x="2850777" y="548681"/>
            <a:ext cx="856577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СИМ – средства индивидуальной мобильности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6256F3-1F73-40AE-AD71-DB00970E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0ED960-F87A-4C78-A2AF-73EE980F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857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400" dirty="0"/>
              <a:t>За нарушения правил дорожного движения, в </a:t>
            </a:r>
            <a:br>
              <a:rPr lang="ru-RU" sz="3400" dirty="0"/>
            </a:br>
            <a:r>
              <a:rPr lang="ru-RU" sz="3400" dirty="0"/>
              <a:t>зависимости от степени и формы вины, наличия</a:t>
            </a:r>
            <a:br>
              <a:rPr lang="ru-RU" sz="3400" dirty="0"/>
            </a:br>
            <a:r>
              <a:rPr lang="ru-RU" sz="3400" dirty="0"/>
              <a:t>и характера вредоносных последствий, может </a:t>
            </a:r>
            <a:br>
              <a:rPr lang="ru-RU" sz="3400" dirty="0"/>
            </a:br>
            <a:r>
              <a:rPr lang="ru-RU" sz="3400" dirty="0"/>
              <a:t>наступить:</a:t>
            </a:r>
          </a:p>
          <a:p>
            <a:pPr marL="0" indent="0" algn="just">
              <a:buNone/>
            </a:pPr>
            <a:endParaRPr lang="ru-RU" sz="340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400" dirty="0"/>
              <a:t>административная ответственность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340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400" dirty="0"/>
              <a:t>уголовная ответственность,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/>
              <a:t>- гражданская ответственность.</a:t>
            </a:r>
          </a:p>
          <a:p>
            <a:endParaRPr lang="ru-RU" dirty="0"/>
          </a:p>
        </p:txBody>
      </p:sp>
      <p:pic>
        <p:nvPicPr>
          <p:cNvPr id="1028" name="Picture 4" descr="Самокат для двоих мама и ребенок (взрослый и ребено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4" y="2940476"/>
            <a:ext cx="3105346" cy="33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A215CB-8AA6-4AE2-AE5E-D352861B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19FD65-A2E2-4120-BD22-A12A0642A925}"/>
              </a:ext>
            </a:extLst>
          </p:cNvPr>
          <p:cNvSpPr txBox="1"/>
          <p:nvPr/>
        </p:nvSpPr>
        <p:spPr>
          <a:xfrm>
            <a:off x="2483224" y="513109"/>
            <a:ext cx="864197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СИМ – средства индивидуальной мобильности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99383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D89221-CBFB-4218-9EDC-46E8720F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Лица, ведущие СИМ, в том числе несовершеннолетние, за нарушения Правил дорожного движения могут быть привлечены к административной ответственности: </a:t>
            </a:r>
          </a:p>
          <a:p>
            <a:pPr>
              <a:buFontTx/>
              <a:buChar char="-"/>
            </a:pPr>
            <a:r>
              <a:rPr lang="ru-RU" dirty="0"/>
              <a:t>за езду вдвоем на одном самокате, превышение</a:t>
            </a:r>
            <a:br>
              <a:rPr lang="ru-RU" dirty="0"/>
            </a:br>
            <a:r>
              <a:rPr lang="ru-RU" dirty="0"/>
              <a:t> скорости или выезд на дорогу, где нельзя </a:t>
            </a:r>
            <a:br>
              <a:rPr lang="ru-RU" dirty="0"/>
            </a:br>
            <a:r>
              <a:rPr lang="ru-RU" dirty="0"/>
              <a:t>передвигаться на СИМ, налагается </a:t>
            </a:r>
            <a:r>
              <a:rPr lang="ru-RU" b="1" dirty="0"/>
              <a:t>штраф 800 руб.</a:t>
            </a:r>
            <a:br>
              <a:rPr lang="ru-RU" b="1" dirty="0"/>
            </a:br>
            <a:r>
              <a:rPr lang="ru-RU" b="1" dirty="0"/>
              <a:t>(ч. 2 ст. 12.29 КоАП РФ)</a:t>
            </a:r>
            <a:r>
              <a:rPr lang="ru-RU" dirty="0"/>
              <a:t>. На </a:t>
            </a:r>
            <a:r>
              <a:rPr lang="ru-RU" dirty="0" err="1"/>
              <a:t>электросамокатах</a:t>
            </a:r>
            <a:r>
              <a:rPr lang="ru-RU" dirty="0"/>
              <a:t> запрещено перевозить пассажиров – то есть ездить вдвоем на одном транспорте, если это не предусмотрено конструкцией.</a:t>
            </a:r>
          </a:p>
          <a:p>
            <a:pPr algn="just">
              <a:buFontTx/>
              <a:buChar char="-"/>
            </a:pPr>
            <a:r>
              <a:rPr lang="ru-RU" b="1" dirty="0"/>
              <a:t>штраф</a:t>
            </a:r>
            <a:r>
              <a:rPr lang="ru-RU" dirty="0"/>
              <a:t> в размере </a:t>
            </a:r>
            <a:r>
              <a:rPr lang="ru-RU" b="1" dirty="0"/>
              <a:t>1000 - 1500 руб. </a:t>
            </a:r>
            <a:r>
              <a:rPr lang="ru-RU" dirty="0"/>
              <a:t>налагается за езду в состоянии опьянения (</a:t>
            </a:r>
            <a:r>
              <a:rPr lang="ru-RU" b="1" dirty="0"/>
              <a:t>ч.3 ст. 12.29 КоАП РФ</a:t>
            </a:r>
            <a:r>
              <a:rPr lang="ru-RU" dirty="0"/>
              <a:t>) или причинение вреда здоровью человека легкой или средней тяжести по неосторожности (</a:t>
            </a:r>
            <a:r>
              <a:rPr lang="ru-RU" b="1" dirty="0"/>
              <a:t>ч.2 ст.12.20 КоАП РФ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14C2AAB7-2E51-44C2-8EFA-C6058CDCB7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B5619E-FBA9-4BC7-963F-41CDCBC1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29" y="2187019"/>
            <a:ext cx="2346581" cy="1394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B4812F-71D6-4F64-AE3A-EC5050CFB190}"/>
              </a:ext>
            </a:extLst>
          </p:cNvPr>
          <p:cNvSpPr txBox="1"/>
          <p:nvPr/>
        </p:nvSpPr>
        <p:spPr>
          <a:xfrm>
            <a:off x="2590800" y="496371"/>
            <a:ext cx="904538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СИМ – средства индивидуальной мобильности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E9B9E7-933E-4CA9-A74E-6EE9093D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3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409B21-A343-40EC-B2D4-4EB85874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Родители (законные представители) несовершеннолетних лиц, за нарушение правил дорожного движения могут быть привлечены к </a:t>
            </a:r>
            <a:r>
              <a:rPr lang="ru-RU" b="1" dirty="0"/>
              <a:t>административной ответственности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за передачу управления транспортным </a:t>
            </a:r>
            <a:br>
              <a:rPr lang="ru-RU" dirty="0"/>
            </a:br>
            <a:r>
              <a:rPr lang="ru-RU" dirty="0"/>
              <a:t>средством  лицу, не имеющему права управления</a:t>
            </a:r>
            <a:br>
              <a:rPr lang="ru-RU" dirty="0"/>
            </a:br>
            <a:r>
              <a:rPr lang="ru-RU" dirty="0"/>
              <a:t> по </a:t>
            </a:r>
            <a:r>
              <a:rPr lang="ru-RU" b="1" dirty="0"/>
              <a:t>ч. 3 ст. 12.7 КоАП РФ (штраф 30 000 рублей)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- за передачу управления транспортным средством несовершеннолетнему, находящемуся в состоянии опьянения по </a:t>
            </a:r>
            <a:r>
              <a:rPr lang="ru-RU" b="1" dirty="0"/>
              <a:t>ч.2 ст.12.8 КоАП РФ (штраф 30 000 рублей, </a:t>
            </a:r>
            <a:r>
              <a:rPr lang="ru-RU" dirty="0"/>
              <a:t>либо</a:t>
            </a:r>
            <a:r>
              <a:rPr lang="ru-RU" b="1" dirty="0"/>
              <a:t> лишение права управления сроком от 1,5 до 2 лет)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4344508-4F72-496D-9077-FA759FC3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99" y="2514599"/>
            <a:ext cx="2737701" cy="18288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CB965F-A086-4E5F-847F-76202227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02C9A-322B-44BE-8BD6-6B9EB1684180}"/>
              </a:ext>
            </a:extLst>
          </p:cNvPr>
          <p:cNvSpPr txBox="1"/>
          <p:nvPr/>
        </p:nvSpPr>
        <p:spPr>
          <a:xfrm>
            <a:off x="973649" y="548681"/>
            <a:ext cx="10590821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Управление автомобилем </a:t>
            </a:r>
          </a:p>
        </p:txBody>
      </p:sp>
    </p:spTree>
    <p:extLst>
      <p:ext uri="{BB962C8B-B14F-4D97-AF65-F5344CB8AC3E}">
        <p14:creationId xmlns:p14="http://schemas.microsoft.com/office/powerpoint/2010/main" val="45227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561C8-133C-4103-A563-3AE15E8F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40" y="1502229"/>
            <a:ext cx="10322859" cy="4674734"/>
          </a:xfrm>
        </p:spPr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Несовершеннолетний, достигший возраста</a:t>
            </a:r>
            <a:r>
              <a:rPr lang="ru-RU" b="1" dirty="0"/>
              <a:t> 16 лет</a:t>
            </a:r>
            <a:r>
              <a:rPr lang="ru-RU" dirty="0"/>
              <a:t>, может быть </a:t>
            </a:r>
          </a:p>
          <a:p>
            <a:pPr marL="0" indent="0" algn="just">
              <a:buNone/>
            </a:pPr>
            <a:r>
              <a:rPr lang="ru-RU" dirty="0"/>
              <a:t>привлечен к административной ответственности за все </a:t>
            </a:r>
          </a:p>
          <a:p>
            <a:pPr marL="0" indent="0" algn="just">
              <a:buNone/>
            </a:pPr>
            <a:r>
              <a:rPr lang="ru-RU" dirty="0"/>
              <a:t>нарушения Правил дорожного движения включая управление в </a:t>
            </a:r>
          </a:p>
          <a:p>
            <a:pPr marL="0" indent="0" algn="just">
              <a:buNone/>
            </a:pPr>
            <a:r>
              <a:rPr lang="ru-RU" dirty="0"/>
              <a:t>состоянии опьянения, однако для несовершеннолетних </a:t>
            </a:r>
          </a:p>
          <a:p>
            <a:pPr marL="0" indent="0" algn="just">
              <a:buNone/>
            </a:pPr>
            <a:r>
              <a:rPr lang="ru-RU" dirty="0"/>
              <a:t>отсутствует наказание в виде административного ареста.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E5A89A-8053-441E-94B3-AACF2526B774}"/>
              </a:ext>
            </a:extLst>
          </p:cNvPr>
          <p:cNvSpPr txBox="1"/>
          <p:nvPr/>
        </p:nvSpPr>
        <p:spPr>
          <a:xfrm>
            <a:off x="1990165" y="814899"/>
            <a:ext cx="968188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Ответственность несовершеннолетнего </a:t>
            </a:r>
          </a:p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за несоблюдение ПДД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07AD21-1E79-497A-BCDD-51B11EA3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5" y="814899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F3F87D-415E-481C-995F-543C4DC7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46420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Причинение тяжкого вреда здоровью или смерти в результате нарушений правил дорожного движения влечет уголовную ответственность по </a:t>
            </a:r>
            <a:r>
              <a:rPr lang="ru-RU" b="1" dirty="0"/>
              <a:t>ст. 264 УК РФ «Нарушение правил дорожного движения и эксплуатации транспортных средств»</a:t>
            </a:r>
            <a:r>
              <a:rPr lang="ru-RU" dirty="0"/>
              <a:t>, которой предусмотрены следующие виды наказаний: </a:t>
            </a:r>
          </a:p>
          <a:p>
            <a:pPr marL="0" indent="0" algn="just">
              <a:buNone/>
            </a:pPr>
            <a:r>
              <a:rPr lang="ru-RU" dirty="0"/>
              <a:t>- ограничение свободы на срок до 3 лет,</a:t>
            </a:r>
          </a:p>
          <a:p>
            <a:pPr marL="0" indent="0" algn="just">
              <a:buNone/>
            </a:pPr>
            <a:r>
              <a:rPr lang="ru-RU" dirty="0"/>
              <a:t>- принудительные работы на срок до 5 лет,</a:t>
            </a:r>
          </a:p>
          <a:p>
            <a:pPr marL="0" indent="0" algn="just">
              <a:buNone/>
            </a:pPr>
            <a:r>
              <a:rPr lang="ru-RU" dirty="0"/>
              <a:t>- арест на срок до 6 месяцев, </a:t>
            </a:r>
          </a:p>
          <a:p>
            <a:pPr marL="0" indent="0" algn="just">
              <a:buNone/>
            </a:pPr>
            <a:r>
              <a:rPr lang="ru-RU" dirty="0"/>
              <a:t>- лишение свободы на срок до 9 лет,</a:t>
            </a:r>
          </a:p>
          <a:p>
            <a:pPr marL="0" indent="0" algn="just">
              <a:buNone/>
            </a:pPr>
            <a:r>
              <a:rPr lang="ru-RU" dirty="0"/>
              <a:t>- лишение права управлять транспортным средством на срок до 3 лет.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A95FF6-EBFE-47F7-A87D-2744831D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61" y="433370"/>
            <a:ext cx="987124" cy="905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54C2F4-020B-45D0-8879-D8483E87DBC1}"/>
              </a:ext>
            </a:extLst>
          </p:cNvPr>
          <p:cNvSpPr txBox="1"/>
          <p:nvPr/>
        </p:nvSpPr>
        <p:spPr>
          <a:xfrm>
            <a:off x="2079811" y="657207"/>
            <a:ext cx="96012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Ответственность родителей  за несоблюдение ПДД  </a:t>
            </a:r>
          </a:p>
        </p:txBody>
      </p:sp>
    </p:spTree>
    <p:extLst>
      <p:ext uri="{BB962C8B-B14F-4D97-AF65-F5344CB8AC3E}">
        <p14:creationId xmlns:p14="http://schemas.microsoft.com/office/powerpoint/2010/main" val="74012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034EC4-754D-4BCF-9459-BA5427ED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058"/>
            <a:ext cx="10515600" cy="48489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 гражданской ответственности за нарушение правил дорожного движения могут быть привлечены и родители (законные представители) и сами несовершеннолетние. </a:t>
            </a:r>
          </a:p>
          <a:p>
            <a:pPr marL="0" indent="0" algn="just">
              <a:buNone/>
            </a:pPr>
            <a:r>
              <a:rPr lang="ru-RU" dirty="0"/>
              <a:t>За вред, причиненный несовершеннолетним, не достигшим 14 лет, отвечают его родители или опекуны. В соответствии со </a:t>
            </a:r>
            <a:r>
              <a:rPr lang="ru-RU" b="1" dirty="0"/>
              <a:t>ст. 1074 Гражданского кодекса РФ</a:t>
            </a:r>
            <a:r>
              <a:rPr lang="ru-RU" dirty="0"/>
              <a:t> несовершеннолетние в возрасте от 14 до 18 лет самостоятельно несут ответственность за причиненный вред. В случае, когда у несовершеннолетнего в возрасте от 14 до 18 лет нет доходов или иного имущества, достаточных для возмещения вреда, вред должен быть возмещен полностью или в недостающей части его родителями или иными законными представителями.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DC683-70C6-444F-9B25-43E3303B6E63}"/>
              </a:ext>
            </a:extLst>
          </p:cNvPr>
          <p:cNvSpPr txBox="1"/>
          <p:nvPr/>
        </p:nvSpPr>
        <p:spPr>
          <a:xfrm>
            <a:off x="1760587" y="496372"/>
            <a:ext cx="948465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Ответственность  за несоблюдение ПДД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80E49A-C3C5-446B-9850-77E3AF5B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55" y="274343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483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                                           Центр по профилактике детского дорожно-транспортного травматизма  Волгоградской области государственного бюджетного учреждения дополнительного образования "Детский технопарк "Кванториум"        Ответственность родителей за жизнь и здоровье детей во время каникул </vt:lpstr>
      <vt:lpstr>Ответственность родителей за нахождение детей в общественных местах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дополнительного образования "Детский технопарк "Кванториум"  Ответственность родителей за жизнь и здоровье детей во время каникул.</dc:title>
  <dc:creator>home</dc:creator>
  <cp:lastModifiedBy>Лунева Яха Хасамбековна</cp:lastModifiedBy>
  <cp:revision>26</cp:revision>
  <dcterms:created xsi:type="dcterms:W3CDTF">2024-05-01T13:24:54Z</dcterms:created>
  <dcterms:modified xsi:type="dcterms:W3CDTF">2025-05-07T09:43:42Z</dcterms:modified>
</cp:coreProperties>
</file>