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61" r:id="rId5"/>
    <p:sldId id="265" r:id="rId6"/>
    <p:sldId id="264" r:id="rId7"/>
    <p:sldId id="266" r:id="rId8"/>
    <p:sldId id="267" r:id="rId9"/>
    <p:sldId id="268" r:id="rId10"/>
    <p:sldId id="26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DFC4EA-508D-4E4F-94B2-8807B3E5B5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C4B34DF-4563-44F4-B331-F62CFD49B6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2247CE8-D349-4320-98C7-0D1D3F508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6118C-FBBC-48DF-A3E5-7A2B857C65F3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20007B9-3FE5-4D45-97D8-F2A2CC7D9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A1C71D6-C13F-44D0-82D3-898858718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B0F9-D910-44CA-95A3-18AC712D3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335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8FEEC8-682A-45FC-8F60-B0C4EABB8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E467176-2498-42E2-B55F-05550DA98B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723ABD6-5234-4A78-91EF-0C75B1195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6118C-FBBC-48DF-A3E5-7A2B857C65F3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2C64D9E-69CB-4C8B-B01E-68EAA0A74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3A8D2F8-7A3F-4BD0-93F0-E6D185EFE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B0F9-D910-44CA-95A3-18AC712D3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0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06E217E-8667-44C8-AA0B-7A21A1CB92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443311A-8D30-4E09-AD4B-F04C903947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1FDA499-3664-4DC9-BC12-36AE1E1FF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6118C-FBBC-48DF-A3E5-7A2B857C65F3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834B29F-3747-4B0E-A8DB-8AED76A5C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4EB46E2-AA40-4ABB-9D5C-BD39C0FCA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B0F9-D910-44CA-95A3-18AC712D3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839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8C14CA-D34E-458A-81ED-AE46E4CBE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85054D9-412F-4418-84EF-EF86D083F5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F73C12E-BC60-4FC2-92C2-25E67BA77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6118C-FBBC-48DF-A3E5-7A2B857C65F3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B9625E8-8A3A-47A1-8AA0-582EBB989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9DF9C49-78B9-4848-9AA8-57F82FB55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B0F9-D910-44CA-95A3-18AC712D3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943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56688D-68D7-4598-8171-5486F3972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D518557-4FF9-42A0-BD3D-6383A3DE68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8B1E988-2D52-48DC-B38A-E4F0C0F68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6118C-FBBC-48DF-A3E5-7A2B857C65F3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7AAC34D-DA15-4921-B86B-2E40E726A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3F712E9-8C4C-4700-BE93-45BBEAB36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B0F9-D910-44CA-95A3-18AC712D3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018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E414DC-2F3D-4A62-B477-F657FB4B8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47273E1-CA4E-48FC-A3BD-F994E78EEA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810AD11-A38B-43E9-86A5-8377E426FE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CF15D1A-28A3-43A4-BDB7-8116B80FE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6118C-FBBC-48DF-A3E5-7A2B857C65F3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EA48EC4-620A-43E6-BD8D-888EE9258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5EDEAE5-F407-480A-9C0B-31F3A1103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B0F9-D910-44CA-95A3-18AC712D3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188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761213-C0EB-4928-B310-893D8E99D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18571A9-46DF-4199-8CFA-F466EBACFA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CEA8B70-34A0-4DA5-9A3A-825CD1D12E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36517B6-AD8D-4022-8B40-1CDB46DD3A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0388266-78E0-4F9E-80A3-3CC2962FFE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3E83542-72A2-4044-8AA3-792068AE5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6118C-FBBC-48DF-A3E5-7A2B857C65F3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75BB7D1-6267-4077-9072-140854778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0C8F5BA-8FC0-4265-ABA6-4B21607A5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B0F9-D910-44CA-95A3-18AC712D3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154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B2F146-D42D-4460-B92E-E65749190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FD8B65D-29AF-4953-B68B-2D6EE8D63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6118C-FBBC-48DF-A3E5-7A2B857C65F3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86700FE-9BB5-4092-A3AD-FD0038A25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8667861-B297-4505-B0C1-D6980185D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B0F9-D910-44CA-95A3-18AC712D3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480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85130F2-0F39-46FB-B497-CAD1B8724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6118C-FBBC-48DF-A3E5-7A2B857C65F3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97AF2F8-6A9F-4C6B-AF0B-92CE10277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7ABB586-856D-488B-A1B0-E16A780FB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B0F9-D910-44CA-95A3-18AC712D3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490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2552C-0818-4F8C-B334-E5C192039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02899A7-19BE-4C6A-A604-A6F672782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951A1B5-2744-4C8B-88D7-62BD84B47A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98D227C-D969-498F-BCCD-FE4C071EA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6118C-FBBC-48DF-A3E5-7A2B857C65F3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256774E-B889-4932-994A-02C05BBCF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3F9FF75-B0D2-4469-B88F-9DE673989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B0F9-D910-44CA-95A3-18AC712D3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822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D01A66-6FBD-435E-A0E5-8ADC942F0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21CBFC5-BC5A-47D0-B903-9698738BB9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F6C280F-E0E7-4189-927A-0EE1990657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3CC9B3E-8D75-478E-A554-1BB415E9C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6118C-FBBC-48DF-A3E5-7A2B857C65F3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5BFE6F0-478F-4141-B51E-0476621C9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A766826-88F4-4A81-AAEE-385DE2080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B0F9-D910-44CA-95A3-18AC712D3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369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307EB21-E02D-4405-9C33-47EAC3A15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91896B4-6CA2-4748-9C9F-D7C4338C9D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6561D40-AFF8-4C0C-BAA8-DCD37F3A4A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6118C-FBBC-48DF-A3E5-7A2B857C65F3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5C0BF75-147E-4C51-90E1-59E1F216DA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FA62EF3-16E6-4D8C-8EE9-67B1C80FD0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7B0F9-D910-44CA-95A3-18AC712D3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20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ECAF1F-B4C6-4041-AEF8-8406E2A9CE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4786" y="2762053"/>
            <a:ext cx="10722428" cy="2043989"/>
          </a:xfrm>
        </p:spPr>
        <p:txBody>
          <a:bodyPr>
            <a:normAutofit fontScale="90000"/>
          </a:bodyPr>
          <a:lstStyle/>
          <a:p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>     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> </a:t>
            </a:r>
            <a:r>
              <a:rPr lang="ru-RU" sz="2200" smtClean="0"/>
              <a:t>Центр по профилактике </a:t>
            </a:r>
            <a:r>
              <a:rPr lang="ru-RU" sz="2200" dirty="0" smtClean="0"/>
              <a:t>детского дорожно-транспортного травматизма </a:t>
            </a:r>
            <a:br>
              <a:rPr lang="ru-RU" sz="2200" dirty="0" smtClean="0"/>
            </a:br>
            <a:r>
              <a:rPr lang="ru-RU" sz="2200" dirty="0" smtClean="0"/>
              <a:t>Волгоградской области</a:t>
            </a:r>
            <a:br>
              <a:rPr lang="ru-RU" sz="2200" dirty="0" smtClean="0"/>
            </a:br>
            <a:r>
              <a:rPr lang="ru-RU" sz="2200" dirty="0" smtClean="0"/>
              <a:t>государственного бюджетного учреждения </a:t>
            </a:r>
            <a:r>
              <a:rPr lang="ru-RU" sz="2200" dirty="0"/>
              <a:t>дополнительного образования</a:t>
            </a:r>
            <a:br>
              <a:rPr lang="ru-RU" sz="2200" dirty="0"/>
            </a:br>
            <a:r>
              <a:rPr lang="ru-RU" sz="2200" dirty="0"/>
              <a:t>"Детский технопарк "Кванториум"</a:t>
            </a:r>
            <a:br>
              <a:rPr lang="ru-RU" sz="2200" dirty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4400" b="1" i="1" dirty="0">
                <a:solidFill>
                  <a:schemeClr val="accent2"/>
                </a:solidFill>
              </a:rPr>
              <a:t>Ответственность родителей за жизнь и здоровье детей во время каникул</a:t>
            </a:r>
            <a:r>
              <a:rPr lang="ru-RU" sz="4400" b="1" dirty="0"/>
              <a:t/>
            </a:r>
            <a:br>
              <a:rPr lang="ru-RU" sz="4400" b="1" dirty="0"/>
            </a:br>
            <a:endParaRPr lang="ru-RU" sz="44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23C4E39-DFFB-4EA0-ADB3-FAF85618B5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627914"/>
            <a:ext cx="9144000" cy="718457"/>
          </a:xfrm>
        </p:spPr>
        <p:txBody>
          <a:bodyPr/>
          <a:lstStyle/>
          <a:p>
            <a:r>
              <a:rPr lang="ru-RU" dirty="0"/>
              <a:t>Волгоград</a:t>
            </a:r>
            <a:r>
              <a:rPr lang="ru-RU"/>
              <a:t>, </a:t>
            </a:r>
            <a:r>
              <a:rPr lang="ru-RU" smtClean="0"/>
              <a:t>2025</a:t>
            </a:r>
            <a:endParaRPr lang="ru-RU" dirty="0"/>
          </a:p>
          <a:p>
            <a:endParaRPr lang="ru-RU" dirty="0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xmlns="" id="{4C84A802-6425-46F2-9231-F5C8ED688AE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02F9452-42EA-4F32-99DC-E2AD481B3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64" y="217158"/>
            <a:ext cx="1244843" cy="118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651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C3CF03F-2AEC-4CA0-84F8-3918F7D86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ru-RU" sz="3600" b="1" i="1" dirty="0">
                <a:solidFill>
                  <a:schemeClr val="accent2"/>
                </a:solidFill>
                <a:latin typeface="+mj-lt"/>
              </a:rPr>
              <a:t>Помните - сохранение жизни и здоровья детей - главная обязанность родителей!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CE6A70A-91DD-4339-9DA4-9933C6F6F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2219" y="314632"/>
            <a:ext cx="2487561" cy="248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395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104B46-707A-4458-8D84-363E92AFF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9460" y="449428"/>
            <a:ext cx="9148481" cy="8214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i="1" dirty="0">
                <a:solidFill>
                  <a:schemeClr val="accent2"/>
                </a:solidFill>
              </a:rPr>
              <a:t>Ответственность родителей за нахождение детей в общественных местах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BB5E8C0-F1C7-4EEF-B1C3-32824701B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6544"/>
            <a:ext cx="10515600" cy="4990419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dirty="0"/>
              <a:t>Родители несут полную ответственность за жизнь и здоровье своих детей (согласно ст.63, 65 Семейного кодекса РФ, ст. 5.35 Кодекса Российской Федерации об административных правонарушениях – КоАП РФ).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b="1" dirty="0"/>
              <a:t>Дети до 18 лет</a:t>
            </a:r>
            <a:r>
              <a:rPr lang="ru-RU" dirty="0"/>
              <a:t> </a:t>
            </a:r>
            <a:r>
              <a:rPr lang="ru-RU" b="1" dirty="0"/>
              <a:t>с 22 часов до 6 часов</a:t>
            </a:r>
            <a:r>
              <a:rPr lang="ru-RU" dirty="0"/>
              <a:t> по местному времени (ст. 1 Федеральный закон от 24.07.1998 N 124-ФЗ "Об основных гарантиях прав ребенка в Российской Федерации") имеют право находится на улице или в общественных местах (в том числе в кафе) </a:t>
            </a:r>
            <a:r>
              <a:rPr lang="ru-RU" b="1" dirty="0"/>
              <a:t>только в сопровождении взрослых</a:t>
            </a:r>
            <a:r>
              <a:rPr lang="ru-RU" dirty="0"/>
              <a:t>. Ответственность за это несут исключительно родители ребенка.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318AFD0-5E65-4B7D-B6CE-4C981690E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649" y="365126"/>
            <a:ext cx="987124" cy="90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820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257EE89-5E80-4B02-A1A8-B0D107644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7618"/>
            <a:ext cx="10515600" cy="470934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Источником повышенной опасности для детей являются велосипеды и получившие, на сегодняшний день, распространение </a:t>
            </a:r>
            <a:r>
              <a:rPr lang="ru-RU" b="1" dirty="0"/>
              <a:t>средства индивидуальной мобильности </a:t>
            </a:r>
            <a:r>
              <a:rPr lang="ru-RU" dirty="0"/>
              <a:t>(</a:t>
            </a:r>
            <a:r>
              <a:rPr lang="ru-RU" b="1" dirty="0"/>
              <a:t>СИМ</a:t>
            </a:r>
            <a:r>
              <a:rPr lang="ru-RU" dirty="0"/>
              <a:t>: </a:t>
            </a:r>
            <a:r>
              <a:rPr lang="ru-RU" dirty="0" err="1"/>
              <a:t>электросамокаты</a:t>
            </a:r>
            <a:r>
              <a:rPr lang="ru-RU" dirty="0"/>
              <a:t>, </a:t>
            </a:r>
            <a:r>
              <a:rPr lang="ru-RU" dirty="0" err="1"/>
              <a:t>электроскейтборды</a:t>
            </a:r>
            <a:r>
              <a:rPr lang="ru-RU" dirty="0"/>
              <a:t>, </a:t>
            </a:r>
            <a:r>
              <a:rPr lang="ru-RU" dirty="0" err="1"/>
              <a:t>гироскутеры</a:t>
            </a:r>
            <a:r>
              <a:rPr lang="ru-RU" dirty="0"/>
              <a:t>, </a:t>
            </a:r>
            <a:r>
              <a:rPr lang="ru-RU" dirty="0" err="1"/>
              <a:t>сигвеи</a:t>
            </a:r>
            <a:r>
              <a:rPr lang="ru-RU" dirty="0"/>
              <a:t>, </a:t>
            </a:r>
            <a:r>
              <a:rPr lang="ru-RU" dirty="0" err="1"/>
              <a:t>моноколеса</a:t>
            </a:r>
            <a:r>
              <a:rPr lang="ru-RU" dirty="0"/>
              <a:t> и иные аналогичные средства передвижения).</a:t>
            </a:r>
          </a:p>
          <a:p>
            <a:pPr marL="0" indent="0" algn="just">
              <a:buNone/>
            </a:pPr>
            <a:r>
              <a:rPr lang="ru-RU" dirty="0"/>
              <a:t>С 1 марта 2023 года появились правила дорожного движения для СИМ, вступило в силу Постановление Правительства РФ от 06.10.2022 N 1769. 11 октября 2023 г. Правительство РФ  утвердило «дорожную карту» мероприятий, направленных на дополнительное нормативно-правовое регулирование развития СИМ и обеспечение дорожного движения при их использовании (</a:t>
            </a:r>
            <a:r>
              <a:rPr lang="en-US" dirty="0"/>
              <a:t>N 11752-</a:t>
            </a:r>
            <a:r>
              <a:rPr lang="ru-RU" dirty="0"/>
              <a:t>П50-МХ).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D23E33E-795A-4F89-A4A2-7115D50FAFF0}"/>
              </a:ext>
            </a:extLst>
          </p:cNvPr>
          <p:cNvSpPr txBox="1"/>
          <p:nvPr/>
        </p:nvSpPr>
        <p:spPr>
          <a:xfrm>
            <a:off x="2850777" y="548681"/>
            <a:ext cx="8565776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900" b="1" i="1" dirty="0">
                <a:solidFill>
                  <a:schemeClr val="accent2"/>
                </a:solidFill>
                <a:latin typeface="+mj-lt"/>
              </a:rPr>
              <a:t>СИМ – средства индивидуальной мобильности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B6256F3-1F73-40AE-AD71-DB00970E7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649" y="365126"/>
            <a:ext cx="987124" cy="90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648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20ED960-F87A-4C78-A2AF-73EE980FA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5342"/>
            <a:ext cx="10515600" cy="478577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3400" dirty="0"/>
              <a:t>За нарушения правил дорожного движения, в </a:t>
            </a:r>
            <a:br>
              <a:rPr lang="ru-RU" sz="3400" dirty="0"/>
            </a:br>
            <a:r>
              <a:rPr lang="ru-RU" sz="3400" dirty="0"/>
              <a:t>зависимости от степени и формы вины, наличия</a:t>
            </a:r>
            <a:br>
              <a:rPr lang="ru-RU" sz="3400" dirty="0"/>
            </a:br>
            <a:r>
              <a:rPr lang="ru-RU" sz="3400" dirty="0"/>
              <a:t>и характера вредоносных последствий, может </a:t>
            </a:r>
            <a:br>
              <a:rPr lang="ru-RU" sz="3400" dirty="0"/>
            </a:br>
            <a:r>
              <a:rPr lang="ru-RU" sz="3400" dirty="0"/>
              <a:t>наступить:</a:t>
            </a:r>
          </a:p>
          <a:p>
            <a:pPr marL="0" indent="0" algn="just">
              <a:buNone/>
            </a:pPr>
            <a:endParaRPr lang="ru-RU" sz="3400" dirty="0"/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sz="3400" dirty="0"/>
              <a:t>административная ответственность</a:t>
            </a:r>
          </a:p>
          <a:p>
            <a:pPr algn="just">
              <a:spcBef>
                <a:spcPts val="0"/>
              </a:spcBef>
              <a:buFontTx/>
              <a:buChar char="-"/>
            </a:pPr>
            <a:endParaRPr lang="ru-RU" sz="3400" dirty="0"/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sz="3400" dirty="0"/>
              <a:t>уголовная ответственность,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3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3400" dirty="0"/>
              <a:t>- гражданская ответственность.</a:t>
            </a:r>
          </a:p>
          <a:p>
            <a:endParaRPr lang="ru-RU" dirty="0"/>
          </a:p>
        </p:txBody>
      </p:sp>
      <p:pic>
        <p:nvPicPr>
          <p:cNvPr id="1028" name="Picture 4" descr="Самокат для двоих мама и ребенок (взрослый и ребенок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454" y="2940476"/>
            <a:ext cx="3105346" cy="3367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8A215CB-8AA6-4AE2-AE5E-D352861BE8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649" y="365126"/>
            <a:ext cx="987124" cy="9057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219FD65-A2E2-4120-BD22-A12A0642A925}"/>
              </a:ext>
            </a:extLst>
          </p:cNvPr>
          <p:cNvSpPr txBox="1"/>
          <p:nvPr/>
        </p:nvSpPr>
        <p:spPr>
          <a:xfrm>
            <a:off x="2483224" y="513109"/>
            <a:ext cx="8641976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900" b="1" i="1" dirty="0">
                <a:solidFill>
                  <a:schemeClr val="accent2"/>
                </a:solidFill>
                <a:latin typeface="+mj-lt"/>
              </a:rPr>
              <a:t>СИМ – средства индивидуальной мобильности </a:t>
            </a:r>
          </a:p>
        </p:txBody>
      </p:sp>
    </p:spTree>
    <p:extLst>
      <p:ext uri="{BB962C8B-B14F-4D97-AF65-F5344CB8AC3E}">
        <p14:creationId xmlns:p14="http://schemas.microsoft.com/office/powerpoint/2010/main" val="993835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4D89221-CBFB-4218-9EDC-46E8720F47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9571"/>
            <a:ext cx="10515600" cy="470739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/>
              <a:t>Лица, ведущие СИМ, в том числе несовершеннолетние, за нарушения Правил дорожного движения могут быть привлечены к административной ответственности: </a:t>
            </a:r>
          </a:p>
          <a:p>
            <a:pPr>
              <a:buFontTx/>
              <a:buChar char="-"/>
            </a:pPr>
            <a:r>
              <a:rPr lang="ru-RU" dirty="0"/>
              <a:t>за езду вдвоем на одном самокате, превышение</a:t>
            </a:r>
            <a:br>
              <a:rPr lang="ru-RU" dirty="0"/>
            </a:br>
            <a:r>
              <a:rPr lang="ru-RU" dirty="0"/>
              <a:t> скорости или выезд на дорогу, где нельзя </a:t>
            </a:r>
            <a:br>
              <a:rPr lang="ru-RU" dirty="0"/>
            </a:br>
            <a:r>
              <a:rPr lang="ru-RU" dirty="0"/>
              <a:t>передвигаться на СИМ, налагается </a:t>
            </a:r>
            <a:r>
              <a:rPr lang="ru-RU" b="1" dirty="0"/>
              <a:t>штраф 800 руб.</a:t>
            </a:r>
            <a:br>
              <a:rPr lang="ru-RU" b="1" dirty="0"/>
            </a:br>
            <a:r>
              <a:rPr lang="ru-RU" b="1" dirty="0"/>
              <a:t>(ч. 2 ст. 12.29 КоАП РФ)</a:t>
            </a:r>
            <a:r>
              <a:rPr lang="ru-RU" dirty="0"/>
              <a:t>. На </a:t>
            </a:r>
            <a:r>
              <a:rPr lang="ru-RU" dirty="0" err="1"/>
              <a:t>электросамокатах</a:t>
            </a:r>
            <a:r>
              <a:rPr lang="ru-RU" dirty="0"/>
              <a:t> запрещено перевозить пассажиров – то есть ездить вдвоем на одном транспорте, если это не предусмотрено конструкцией.</a:t>
            </a:r>
          </a:p>
          <a:p>
            <a:pPr algn="just">
              <a:buFontTx/>
              <a:buChar char="-"/>
            </a:pPr>
            <a:r>
              <a:rPr lang="ru-RU" b="1" dirty="0"/>
              <a:t>штраф</a:t>
            </a:r>
            <a:r>
              <a:rPr lang="ru-RU" dirty="0"/>
              <a:t> в размере </a:t>
            </a:r>
            <a:r>
              <a:rPr lang="ru-RU" b="1" dirty="0"/>
              <a:t>1000 - 1500 руб. </a:t>
            </a:r>
            <a:r>
              <a:rPr lang="ru-RU" dirty="0"/>
              <a:t>налагается за езду в состоянии опьянения (</a:t>
            </a:r>
            <a:r>
              <a:rPr lang="ru-RU" b="1" dirty="0"/>
              <a:t>ч.3 ст. 12.29 КоАП РФ</a:t>
            </a:r>
            <a:r>
              <a:rPr lang="ru-RU" dirty="0"/>
              <a:t>) или причинение вреда здоровью человека легкой или средней тяжести по неосторожности (</a:t>
            </a:r>
            <a:r>
              <a:rPr lang="ru-RU" b="1" dirty="0"/>
              <a:t>ч.2 ст.12.20 КоАП РФ</a:t>
            </a:r>
            <a:r>
              <a:rPr lang="ru-RU" dirty="0"/>
              <a:t>).</a:t>
            </a:r>
          </a:p>
          <a:p>
            <a:endParaRPr lang="ru-RU" dirty="0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xmlns="" id="{14C2AAB7-2E51-44C2-8EFA-C6058CDCB7F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CB5619E-FBA9-4BC7-963F-41CDCBC178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8329" y="2187019"/>
            <a:ext cx="2346581" cy="13943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CB4812F-71D6-4F64-AE3A-EC5050CFB190}"/>
              </a:ext>
            </a:extLst>
          </p:cNvPr>
          <p:cNvSpPr txBox="1"/>
          <p:nvPr/>
        </p:nvSpPr>
        <p:spPr>
          <a:xfrm>
            <a:off x="2590800" y="496371"/>
            <a:ext cx="9045388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900" b="1" i="1" dirty="0">
                <a:solidFill>
                  <a:schemeClr val="accent2"/>
                </a:solidFill>
                <a:latin typeface="+mj-lt"/>
              </a:rPr>
              <a:t>СИМ – средства индивидуальной мобильности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AE9B9E7-933E-4CA9-A74E-6EE9093D2A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649" y="365126"/>
            <a:ext cx="987124" cy="90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738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4409B21-A343-40EC-B2D4-4EB8587485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8314"/>
            <a:ext cx="10515600" cy="496864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Родители (законные представители) несовершеннолетних лиц, за нарушение правил дорожного движения могут быть привлечены к </a:t>
            </a:r>
            <a:r>
              <a:rPr lang="ru-RU" b="1" dirty="0"/>
              <a:t>административной ответственности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/>
              <a:t>- за передачу управления транспортным </a:t>
            </a:r>
            <a:br>
              <a:rPr lang="ru-RU" dirty="0"/>
            </a:br>
            <a:r>
              <a:rPr lang="ru-RU" dirty="0"/>
              <a:t>средством  лицу, не имеющему права управления</a:t>
            </a:r>
            <a:br>
              <a:rPr lang="ru-RU" dirty="0"/>
            </a:br>
            <a:r>
              <a:rPr lang="ru-RU" dirty="0"/>
              <a:t> по </a:t>
            </a:r>
            <a:r>
              <a:rPr lang="ru-RU" b="1" dirty="0"/>
              <a:t>ч. 3 ст. 12.7 КоАП РФ (штраф 30 000 рублей)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/>
              <a:t>- за передачу управления транспортным средством несовершеннолетнему, находящемуся в состоянии опьянения по </a:t>
            </a:r>
            <a:r>
              <a:rPr lang="ru-RU" b="1" dirty="0"/>
              <a:t>ч.2 ст.12.8 КоАП РФ (штраф 30 000 рублей, </a:t>
            </a:r>
            <a:r>
              <a:rPr lang="ru-RU" dirty="0"/>
              <a:t>либо</a:t>
            </a:r>
            <a:r>
              <a:rPr lang="ru-RU" b="1" dirty="0"/>
              <a:t> лишение права управления сроком от 1,5 до 2 лет)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4344508-4F72-496D-9077-FA759FC32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6099" y="2514599"/>
            <a:ext cx="2737701" cy="182880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0CB965F-A086-4E5F-847F-7620222725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649" y="365126"/>
            <a:ext cx="987124" cy="9057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AA02C9A-322B-44BE-8BD6-6B9EB1684180}"/>
              </a:ext>
            </a:extLst>
          </p:cNvPr>
          <p:cNvSpPr txBox="1"/>
          <p:nvPr/>
        </p:nvSpPr>
        <p:spPr>
          <a:xfrm>
            <a:off x="973649" y="548681"/>
            <a:ext cx="10590821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900" b="1" i="1" dirty="0">
                <a:solidFill>
                  <a:schemeClr val="accent2"/>
                </a:solidFill>
                <a:latin typeface="+mj-lt"/>
              </a:rPr>
              <a:t>Управление автомобилем </a:t>
            </a:r>
          </a:p>
        </p:txBody>
      </p:sp>
    </p:spTree>
    <p:extLst>
      <p:ext uri="{BB962C8B-B14F-4D97-AF65-F5344CB8AC3E}">
        <p14:creationId xmlns:p14="http://schemas.microsoft.com/office/powerpoint/2010/main" val="452276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F8561C8-133C-4103-A563-3AE15E8F2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940" y="1502229"/>
            <a:ext cx="10322859" cy="4674734"/>
          </a:xfrm>
        </p:spPr>
        <p:txBody>
          <a:bodyPr/>
          <a:lstStyle/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Несовершеннолетний, достигший возраста</a:t>
            </a:r>
            <a:r>
              <a:rPr lang="ru-RU" b="1" dirty="0"/>
              <a:t> 16 лет</a:t>
            </a:r>
            <a:r>
              <a:rPr lang="ru-RU" dirty="0"/>
              <a:t>, может быть </a:t>
            </a:r>
          </a:p>
          <a:p>
            <a:pPr marL="0" indent="0" algn="just">
              <a:buNone/>
            </a:pPr>
            <a:r>
              <a:rPr lang="ru-RU" dirty="0"/>
              <a:t>привлечен к административной ответственности за все </a:t>
            </a:r>
          </a:p>
          <a:p>
            <a:pPr marL="0" indent="0" algn="just">
              <a:buNone/>
            </a:pPr>
            <a:r>
              <a:rPr lang="ru-RU" dirty="0"/>
              <a:t>нарушения Правил дорожного движения включая управление в </a:t>
            </a:r>
          </a:p>
          <a:p>
            <a:pPr marL="0" indent="0" algn="just">
              <a:buNone/>
            </a:pPr>
            <a:r>
              <a:rPr lang="ru-RU" dirty="0"/>
              <a:t>состоянии опьянения, однако для несовершеннолетних </a:t>
            </a:r>
          </a:p>
          <a:p>
            <a:pPr marL="0" indent="0" algn="just">
              <a:buNone/>
            </a:pPr>
            <a:r>
              <a:rPr lang="ru-RU" dirty="0"/>
              <a:t>отсутствует наказание в виде административного ареста.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8E5A89A-8053-441E-94B3-AACF2526B774}"/>
              </a:ext>
            </a:extLst>
          </p:cNvPr>
          <p:cNvSpPr txBox="1"/>
          <p:nvPr/>
        </p:nvSpPr>
        <p:spPr>
          <a:xfrm>
            <a:off x="1990165" y="814899"/>
            <a:ext cx="9681882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900" b="1" i="1" dirty="0">
                <a:solidFill>
                  <a:schemeClr val="accent2"/>
                </a:solidFill>
                <a:latin typeface="+mj-lt"/>
              </a:rPr>
              <a:t>Ответственность несовершеннолетнего </a:t>
            </a:r>
          </a:p>
          <a:p>
            <a:pPr algn="ctr"/>
            <a:r>
              <a:rPr lang="ru-RU" sz="2900" b="1" i="1" dirty="0">
                <a:solidFill>
                  <a:schemeClr val="accent2"/>
                </a:solidFill>
                <a:latin typeface="+mj-lt"/>
              </a:rPr>
              <a:t>за несоблюдение ПДД 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207AD21-1E79-497A-BCDD-51B11EA3A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6775" y="814899"/>
            <a:ext cx="987124" cy="90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035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3F3F87D-415E-481C-995F-543C4DC73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4886"/>
            <a:ext cx="10515600" cy="464207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Причинение тяжкого вреда здоровью или смерти в результате нарушений правил дорожного движения влечет уголовную ответственность по </a:t>
            </a:r>
            <a:r>
              <a:rPr lang="ru-RU" b="1" dirty="0"/>
              <a:t>ст. 264 УК РФ «Нарушение правил дорожного движения и эксплуатации транспортных средств»</a:t>
            </a:r>
            <a:r>
              <a:rPr lang="ru-RU" dirty="0"/>
              <a:t>, которой предусмотрены следующие виды наказаний: </a:t>
            </a:r>
          </a:p>
          <a:p>
            <a:pPr marL="0" indent="0" algn="just">
              <a:buNone/>
            </a:pPr>
            <a:r>
              <a:rPr lang="ru-RU" dirty="0"/>
              <a:t>- ограничение свободы на срок до 3 лет,</a:t>
            </a:r>
          </a:p>
          <a:p>
            <a:pPr marL="0" indent="0" algn="just">
              <a:buNone/>
            </a:pPr>
            <a:r>
              <a:rPr lang="ru-RU" dirty="0"/>
              <a:t>- принудительные работы на срок до 5 лет,</a:t>
            </a:r>
          </a:p>
          <a:p>
            <a:pPr marL="0" indent="0" algn="just">
              <a:buNone/>
            </a:pPr>
            <a:r>
              <a:rPr lang="ru-RU" dirty="0"/>
              <a:t>- арест на срок до 6 месяцев, </a:t>
            </a:r>
          </a:p>
          <a:p>
            <a:pPr marL="0" indent="0" algn="just">
              <a:buNone/>
            </a:pPr>
            <a:r>
              <a:rPr lang="ru-RU" dirty="0"/>
              <a:t>- лишение свободы на срок до 9 лет,</a:t>
            </a:r>
          </a:p>
          <a:p>
            <a:pPr marL="0" indent="0" algn="just">
              <a:buNone/>
            </a:pPr>
            <a:r>
              <a:rPr lang="ru-RU" dirty="0"/>
              <a:t>- лишение права управлять транспортным средством на срок до 3 лет.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FA95FF6-EBFE-47F7-A87D-2744831D5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61" y="433370"/>
            <a:ext cx="987124" cy="9057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E54C2F4-020B-45D0-8879-D8483E87DBC1}"/>
              </a:ext>
            </a:extLst>
          </p:cNvPr>
          <p:cNvSpPr txBox="1"/>
          <p:nvPr/>
        </p:nvSpPr>
        <p:spPr>
          <a:xfrm>
            <a:off x="2079811" y="657207"/>
            <a:ext cx="9601200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900" b="1" i="1" dirty="0">
                <a:solidFill>
                  <a:schemeClr val="accent2"/>
                </a:solidFill>
                <a:latin typeface="+mj-lt"/>
              </a:rPr>
              <a:t>Ответственность родителей  за несоблюдение ПДД  </a:t>
            </a:r>
          </a:p>
        </p:txBody>
      </p:sp>
    </p:spTree>
    <p:extLst>
      <p:ext uri="{BB962C8B-B14F-4D97-AF65-F5344CB8AC3E}">
        <p14:creationId xmlns:p14="http://schemas.microsoft.com/office/powerpoint/2010/main" val="740121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B034EC4-754D-4BCF-9459-BA5427ED9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8058"/>
            <a:ext cx="10515600" cy="48489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К гражданской ответственности за нарушение правил дорожного движения могут быть привлечены и родители (законные представители) и сами несовершеннолетние. </a:t>
            </a:r>
          </a:p>
          <a:p>
            <a:pPr marL="0" indent="0" algn="just">
              <a:buNone/>
            </a:pPr>
            <a:r>
              <a:rPr lang="ru-RU" dirty="0"/>
              <a:t>За вред, причиненный несовершеннолетним, не достигшим 14 лет, отвечают его родители или опекуны. В соответствии со </a:t>
            </a:r>
            <a:r>
              <a:rPr lang="ru-RU" b="1" dirty="0"/>
              <a:t>ст. 1074 Гражданского кодекса РФ</a:t>
            </a:r>
            <a:r>
              <a:rPr lang="ru-RU" dirty="0"/>
              <a:t> несовершеннолетние в возрасте от 14 до 18 лет самостоятельно несут ответственность за причиненный вред. В случае, когда у несовершеннолетнего в возрасте от 14 до 18 лет нет доходов или иного имущества, достаточных для возмещения вреда, вред должен быть возмещен полностью или в недостающей части его родителями или иными законными представителями.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07DC683-70C6-444F-9B25-43E3303B6E63}"/>
              </a:ext>
            </a:extLst>
          </p:cNvPr>
          <p:cNvSpPr txBox="1"/>
          <p:nvPr/>
        </p:nvSpPr>
        <p:spPr>
          <a:xfrm>
            <a:off x="1760587" y="496372"/>
            <a:ext cx="9484658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900" b="1" i="1" dirty="0">
                <a:solidFill>
                  <a:schemeClr val="accent2"/>
                </a:solidFill>
                <a:latin typeface="+mj-lt"/>
              </a:rPr>
              <a:t>Ответственность  за несоблюдение ПДД 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080E49A-C3C5-446B-9850-77E3AF5B7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755" y="274343"/>
            <a:ext cx="987124" cy="90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3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483</Words>
  <Application>Microsoft Office PowerPoint</Application>
  <PresentationFormat>Широкоэкранный</PresentationFormat>
  <Paragraphs>49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                                                Центр по профилактике детского дорожно-транспортного травматизма  Волгоградской области государственного бюджетного учреждения дополнительного образования "Детский технопарк "Кванториум"        Ответственность родителей за жизнь и здоровье детей во время каникул </vt:lpstr>
      <vt:lpstr>Ответственность родителей за нахождение детей в общественных местах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учреждение дополнительного образования "Детский технопарк "Кванториум"  Ответственность родителей за жизнь и здоровье детей во время каникул.</dc:title>
  <dc:creator>home</dc:creator>
  <cp:lastModifiedBy>Лунева Яха Хасамбековна</cp:lastModifiedBy>
  <cp:revision>26</cp:revision>
  <dcterms:created xsi:type="dcterms:W3CDTF">2024-05-01T13:24:54Z</dcterms:created>
  <dcterms:modified xsi:type="dcterms:W3CDTF">2025-05-07T09:43:42Z</dcterms:modified>
</cp:coreProperties>
</file>